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30"/>
  </p:notesMasterIdLst>
  <p:sldIdLst>
    <p:sldId id="256" r:id="rId2"/>
    <p:sldId id="285" r:id="rId3"/>
    <p:sldId id="260" r:id="rId4"/>
    <p:sldId id="263" r:id="rId5"/>
    <p:sldId id="261" r:id="rId6"/>
    <p:sldId id="286" r:id="rId7"/>
    <p:sldId id="264" r:id="rId8"/>
    <p:sldId id="262" r:id="rId9"/>
    <p:sldId id="265" r:id="rId10"/>
    <p:sldId id="270" r:id="rId11"/>
    <p:sldId id="266" r:id="rId12"/>
    <p:sldId id="268" r:id="rId13"/>
    <p:sldId id="257" r:id="rId14"/>
    <p:sldId id="269" r:id="rId15"/>
    <p:sldId id="258" r:id="rId16"/>
    <p:sldId id="272" r:id="rId17"/>
    <p:sldId id="273" r:id="rId18"/>
    <p:sldId id="284" r:id="rId19"/>
    <p:sldId id="274" r:id="rId20"/>
    <p:sldId id="275" r:id="rId21"/>
    <p:sldId id="276" r:id="rId22"/>
    <p:sldId id="278" r:id="rId23"/>
    <p:sldId id="280" r:id="rId24"/>
    <p:sldId id="279" r:id="rId25"/>
    <p:sldId id="281" r:id="rId26"/>
    <p:sldId id="277" r:id="rId27"/>
    <p:sldId id="282" r:id="rId28"/>
    <p:sldId id="283" r:id="rId2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5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6BCE11-08EA-48A9-990B-531DF0E4EFFD}" v="2" dt="2020-02-10T20:37:30.6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78" y="21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landa Vermeulen" userId="e2cc5f6eb001cbbe" providerId="LiveId" clId="{82DFB664-7DE6-4F4D-984C-7A2F63831BCC}"/>
    <pc:docChg chg="undo custSel addSld delSld modSld">
      <pc:chgData name="Jolanda Vermeulen" userId="e2cc5f6eb001cbbe" providerId="LiveId" clId="{82DFB664-7DE6-4F4D-984C-7A2F63831BCC}" dt="2020-02-10T20:37:30.630" v="3" actId="478"/>
      <pc:docMkLst>
        <pc:docMk/>
      </pc:docMkLst>
      <pc:sldChg chg="delSp add del">
        <pc:chgData name="Jolanda Vermeulen" userId="e2cc5f6eb001cbbe" providerId="LiveId" clId="{82DFB664-7DE6-4F4D-984C-7A2F63831BCC}" dt="2020-02-10T20:37:30.630" v="3" actId="478"/>
        <pc:sldMkLst>
          <pc:docMk/>
          <pc:sldMk cId="1765318832" sldId="261"/>
        </pc:sldMkLst>
        <pc:picChg chg="del">
          <ac:chgData name="Jolanda Vermeulen" userId="e2cc5f6eb001cbbe" providerId="LiveId" clId="{82DFB664-7DE6-4F4D-984C-7A2F63831BCC}" dt="2020-02-10T20:37:30.630" v="3" actId="478"/>
          <ac:picMkLst>
            <pc:docMk/>
            <pc:sldMk cId="1765318832" sldId="261"/>
            <ac:picMk id="1026" creationId="{00000000-0000-0000-0000-000000000000}"/>
          </ac:picMkLst>
        </pc:picChg>
      </pc:sldChg>
      <pc:sldChg chg="add">
        <pc:chgData name="Jolanda Vermeulen" userId="e2cc5f6eb001cbbe" providerId="LiveId" clId="{82DFB664-7DE6-4F4D-984C-7A2F63831BCC}" dt="2020-02-10T20:37:22.179" v="0"/>
        <pc:sldMkLst>
          <pc:docMk/>
          <pc:sldMk cId="2937702906" sldId="28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6033D-247A-4532-B25F-F5D0DE0CE557}" type="datetimeFigureOut">
              <a:rPr lang="nl-NL" smtClean="0"/>
              <a:t>10-2-2020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C940D-7923-4CF5-97E4-D9C4F54A32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7143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C940D-7923-4CF5-97E4-D9C4F54A32E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6757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C940D-7923-4CF5-97E4-D9C4F54A32E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265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C940D-7923-4CF5-97E4-D9C4F54A32E3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8650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C940D-7923-4CF5-97E4-D9C4F54A32E3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472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F0DA-C5FF-4244-ACD5-C5D8EA042A1D}" type="datetimeFigureOut">
              <a:rPr lang="nl-NL" smtClean="0"/>
              <a:t>10-2-2020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A9BC5-5978-4A4F-BFBE-C14B5CE7C19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F0DA-C5FF-4244-ACD5-C5D8EA042A1D}" type="datetimeFigureOut">
              <a:rPr lang="nl-NL" smtClean="0"/>
              <a:t>10-2-2020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A9BC5-5978-4A4F-BFBE-C14B5CE7C19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F0DA-C5FF-4244-ACD5-C5D8EA042A1D}" type="datetimeFigureOut">
              <a:rPr lang="nl-NL" smtClean="0"/>
              <a:t>10-2-2020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A9BC5-5978-4A4F-BFBE-C14B5CE7C19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F0DA-C5FF-4244-ACD5-C5D8EA042A1D}" type="datetimeFigureOut">
              <a:rPr lang="nl-NL" smtClean="0"/>
              <a:t>10-2-2020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A9BC5-5978-4A4F-BFBE-C14B5CE7C19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F0DA-C5FF-4244-ACD5-C5D8EA042A1D}" type="datetimeFigureOut">
              <a:rPr lang="nl-NL" smtClean="0"/>
              <a:t>10-2-2020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A9BC5-5978-4A4F-BFBE-C14B5CE7C19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F0DA-C5FF-4244-ACD5-C5D8EA042A1D}" type="datetimeFigureOut">
              <a:rPr lang="nl-NL" smtClean="0"/>
              <a:t>10-2-2020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A9BC5-5978-4A4F-BFBE-C14B5CE7C19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F0DA-C5FF-4244-ACD5-C5D8EA042A1D}" type="datetimeFigureOut">
              <a:rPr lang="nl-NL" smtClean="0"/>
              <a:t>10-2-2020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A9BC5-5978-4A4F-BFBE-C14B5CE7C19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F0DA-C5FF-4244-ACD5-C5D8EA042A1D}" type="datetimeFigureOut">
              <a:rPr lang="nl-NL" smtClean="0"/>
              <a:t>10-2-2020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A9BC5-5978-4A4F-BFBE-C14B5CE7C19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F0DA-C5FF-4244-ACD5-C5D8EA042A1D}" type="datetimeFigureOut">
              <a:rPr lang="nl-NL" smtClean="0"/>
              <a:t>10-2-2020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A9BC5-5978-4A4F-BFBE-C14B5CE7C19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F0DA-C5FF-4244-ACD5-C5D8EA042A1D}" type="datetimeFigureOut">
              <a:rPr lang="nl-NL" smtClean="0"/>
              <a:t>10-2-2020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A9BC5-5978-4A4F-BFBE-C14B5CE7C19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F0DA-C5FF-4244-ACD5-C5D8EA042A1D}" type="datetimeFigureOut">
              <a:rPr lang="nl-NL" smtClean="0"/>
              <a:t>10-2-2020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A9BC5-5978-4A4F-BFBE-C14B5CE7C198}" type="slidenum">
              <a:rPr lang="nl-NL" smtClean="0"/>
              <a:t>‹nr.›</a:t>
            </a:fld>
            <a:endParaRPr lang="nl-NL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EF0DA-C5FF-4244-ACD5-C5D8EA042A1D}" type="datetimeFigureOut">
              <a:rPr lang="nl-NL" smtClean="0"/>
              <a:t>10-2-2020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A9BC5-5978-4A4F-BFBE-C14B5CE7C198}" type="slidenum">
              <a:rPr lang="nl-NL" smtClean="0"/>
              <a:t>‹nr.›</a:t>
            </a:fld>
            <a:endParaRPr lang="nl-NL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nl/url?sa=i&amp;rct=j&amp;q=zwachtelen+been&amp;source=images&amp;cd=&amp;cad=rja&amp;docid=DaZ_YN4AEfe8MM&amp;tbnid=3C7qC0MaB6hzlM:&amp;ved=0CAUQjRw&amp;url=http://www.ghz.nl/poliklinieken-specialismen/speciale-spreekuren/dermatologisch-verpleegkundig-spreekuur/&amp;ei=r1QaUpeqF4rUtAaEuYCAAQ&amp;bvm=bv.51156542,d.Yms&amp;psig=AFQjCNHJ2vrUp3zFfkzHvJ59dJrLxLZ5dQ&amp;ust=1377543709358195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nl/url?sa=i&amp;rct=j&amp;q=kleppen+venen&amp;source=images&amp;cd=&amp;cad=rja&amp;docid=iM_fmod04X8wXM&amp;tbnid=WiIVKcZW6oxi0M:&amp;ved=0CAUQjRw&amp;url=http://mijn.bsl.nl/mijn-bsl/boeken/leerboek-chirurgie---9789031387342/e-vaten/veneus-systeem/3118056.html&amp;ei=iT8eUv7xCObN0QWinYHwAg&amp;bvm=bv.51156542,d.d2k&amp;psig=AFQjCNGaMyuY-JvqNXBKVwkDE8AnSJvtog&amp;ust=1377800427550493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nl/url?sa=i&amp;rct=j&amp;q=oedemateus%20been&amp;source=images&amp;cd=&amp;cad=rja&amp;docid=8s8Af_m6sc-7xM&amp;tbnid=MFnKiKCMSRsSRM:&amp;ved=0CAUQjRw&amp;url=http://www.tillysmidt.nl/Lipoedeem.htm&amp;ei=lkUaUtv_CYaVswbW3ICwDw&amp;psig=AFQjCNGGrHsSMDUYB4W2AR0wDypNpzVZ9g&amp;ust=1377539730998003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nl/url?sa=i&amp;rct=j&amp;q=ulcus%20cruris&amp;source=images&amp;cd=&amp;cad=rja&amp;docid=ITKRz884XNwiGM&amp;tbnid=h4N_Ne60hFWTVM:&amp;ved=0CAUQjRw&amp;url=http://www.lumc.nl/con/2097/10062210175640/&amp;ei=12McUq3eEoOm0AWS2YCoBg&amp;bvm=bv.51156542,d.d2k&amp;psig=AFQjCNF2IsUlmrk99JOR0qBRqZ94uhSayA&amp;ust=1377678569500734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nl/url?sa=i&amp;rct=j&amp;q=ulcus%20cruris&amp;source=images&amp;cd=&amp;docid=sMfeZxdegET4uM&amp;tbnid=2K4GdZIIQEUNlM:&amp;ved=0CAUQjRw&amp;url=http://www.dermis.net/dermisroot/de/25871/image.htm&amp;ei=AGQcUszMAZH60gXV5oC4DQ&amp;bvm=bv.51156542,d.d2k&amp;psig=AFQjCNF2IsUlmrk99JOR0qBRqZ94uhSayA&amp;ust=1377678569500734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nl/url?sa=i&amp;rct=j&amp;q=arteriele+insufficientie&amp;source=images&amp;cd=&amp;cad=rja&amp;docid=6Mn0fiTNJHgdAM&amp;tbnid=YSpNML5fkHIDNM:&amp;ved=0CAUQjRw&amp;url=http://www.huidziekten.nl/zakboek/dermatosen/dtxt/dd-ulcera.htm&amp;ei=yFweUuX4F4GY1AXttIHIAg&amp;bvm=bv.51156542,d.bGE&amp;psig=AFQjCNEaKm4gMwNCPHTT3Kekz9dddTSaAg&amp;ust=1377807898495595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nl/url?sa=i&amp;rct=j&amp;q=polstermateriaal&amp;source=images&amp;cd=&amp;cad=rja&amp;docid=Nc-Sk5mLfZVCQM&amp;tbnid=kmvE1t0CUTXbiM:&amp;ved=0CAUQjRw&amp;url=http://www.huidziekten.nl/zakboek/dermatosen/ntxt/niet-elastische-compressietherapie.htm&amp;ei=3VEeUrquGujw0gXTqIHgBw&amp;bvm=bv.51156542,d.bGE&amp;psig=AFQjCNGmtRe9W0U4WQwuPeC9iS2LcekSag&amp;ust=1377805135954292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nl/url?sa=i&amp;rct=j&amp;q=korte+rek+zwachtel&amp;source=images&amp;cd=&amp;cad=rja&amp;docid=HOsh6IaztXEPwM&amp;tbnid=gDrTMKxfM5bNwM:&amp;ved=0CAUQjRw&amp;url=http://www.samed.nl/contents/nl/d500_Compressie_zwachtel.html&amp;ei=LlMeUrymGYas0QXp04GgAg&amp;bvm=bv.51156542,d.bGE&amp;psig=AFQjCNEuThpwYs_4vCJOyLMRuX7iYfZaWw&amp;ust=1377805427007097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eYhcdV7SJG4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l/url?sa=i&amp;rct=j&amp;q=bloedvatenstelsel+schematisch&amp;source=images&amp;cd=&amp;cad=rja&amp;docid=RJBAgd9uuu1gkM&amp;tbnid=02oUVuMp_SrYPM:&amp;ved=0CAUQjRw&amp;url=http://svbiologie.wikispaces.com/Bloedsomloop&amp;ei=c1QcUvfLAaiS0AWYuYDABg&amp;bvm=bv.51156542,d.d2k&amp;psig=AFQjCNF6Vbkbxc56RouNPmnscL5EIl1Cuw&amp;ust=137767473400124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nl/url?sa=i&amp;rct=j&amp;q=venzeuze+systeem&amp;source=images&amp;cd=&amp;cad=rja&amp;docid=9h0U5Gm1WHTSOM&amp;tbnid=iESN2zJnQCl20M:&amp;ved=0CAUQjRw&amp;url=http://www.urgomedical.nl/Pathofysiologie/Compressie/Het-veneuze-systeem/Anatomie&amp;ei=DVUcUonQB-Wx0AXJkoHYAg&amp;bvm=bv.51156542,d.d2k&amp;psig=AFQjCNGsse63hsMoxj_HcN73Nkmk76hhdQ&amp;ust=1377674839531419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188641"/>
            <a:ext cx="8352928" cy="2520280"/>
          </a:xfrm>
        </p:spPr>
        <p:txBody>
          <a:bodyPr/>
          <a:lstStyle/>
          <a:p>
            <a:r>
              <a:rPr lang="nl-NL" sz="6000" dirty="0"/>
              <a:t>       </a:t>
            </a:r>
            <a:br>
              <a:rPr lang="nl-NL" sz="6000" dirty="0"/>
            </a:br>
            <a:br>
              <a:rPr lang="nl-NL" sz="6000" dirty="0"/>
            </a:br>
            <a:br>
              <a:rPr lang="nl-NL" sz="6000" dirty="0"/>
            </a:br>
            <a:r>
              <a:rPr lang="nl-NL" sz="6000" dirty="0"/>
              <a:t>      </a:t>
            </a:r>
            <a:br>
              <a:rPr lang="nl-NL" sz="6000" dirty="0"/>
            </a:br>
            <a:br>
              <a:rPr lang="nl-NL" sz="6000" dirty="0"/>
            </a:br>
            <a:r>
              <a:rPr lang="nl-NL" sz="6000" dirty="0"/>
              <a:t>      </a:t>
            </a:r>
            <a:r>
              <a:rPr lang="nl-NL" sz="6000" dirty="0">
                <a:solidFill>
                  <a:srgbClr val="21576D"/>
                </a:solidFill>
              </a:rPr>
              <a:t>ambulante compressie therapie</a:t>
            </a:r>
          </a:p>
        </p:txBody>
      </p:sp>
      <p:pic>
        <p:nvPicPr>
          <p:cNvPr id="1026" name="Picture 2" descr="http://www.ghz.nl/media/518541/dermatologie_zwachtelen_425x319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996952"/>
            <a:ext cx="5400600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1695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mijn.bsl.nl/servlet/contentblob/3118060/articleExtraImg/779881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8136904" cy="59046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5267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-243408"/>
            <a:ext cx="7739021" cy="5561588"/>
          </a:xfrm>
        </p:spPr>
        <p:txBody>
          <a:bodyPr/>
          <a:lstStyle/>
          <a:p>
            <a:r>
              <a:rPr lang="nl-NL" sz="4000" b="1" dirty="0">
                <a:solidFill>
                  <a:srgbClr val="21576D"/>
                </a:solidFill>
              </a:rPr>
              <a:t>veneuze insufficiëntie =</a:t>
            </a:r>
            <a:br>
              <a:rPr lang="nl-NL" sz="4000" b="1" dirty="0">
                <a:solidFill>
                  <a:srgbClr val="21576D"/>
                </a:solidFill>
              </a:rPr>
            </a:br>
            <a:br>
              <a:rPr lang="nl-NL" sz="4000" b="1" dirty="0">
                <a:solidFill>
                  <a:srgbClr val="21576D"/>
                </a:solidFill>
              </a:rPr>
            </a:br>
            <a:r>
              <a:rPr lang="nl-NL" sz="4000" dirty="0">
                <a:solidFill>
                  <a:srgbClr val="21576D"/>
                </a:solidFill>
              </a:rPr>
              <a:t>het tekortschieten van de werking van het veneuze systeem (aderen)</a:t>
            </a:r>
          </a:p>
        </p:txBody>
      </p:sp>
    </p:spTree>
    <p:extLst>
      <p:ext uri="{BB962C8B-B14F-4D97-AF65-F5344CB8AC3E}">
        <p14:creationId xmlns:p14="http://schemas.microsoft.com/office/powerpoint/2010/main" val="3870288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39552" y="980728"/>
            <a:ext cx="842493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u="sng" dirty="0">
                <a:solidFill>
                  <a:srgbClr val="21576D"/>
                </a:solidFill>
              </a:rPr>
              <a:t>Symptomen:</a:t>
            </a:r>
          </a:p>
          <a:p>
            <a:endParaRPr lang="nl-NL" sz="3200" dirty="0">
              <a:solidFill>
                <a:srgbClr val="21576D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nl-NL" sz="3200" dirty="0">
                <a:solidFill>
                  <a:srgbClr val="21576D"/>
                </a:solidFill>
              </a:rPr>
              <a:t>moe en zwaar gevoel in de benen (krampen)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nl-NL" sz="3200" dirty="0">
                <a:solidFill>
                  <a:srgbClr val="21576D"/>
                </a:solidFill>
              </a:rPr>
              <a:t>oedeem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nl-NL" sz="3200" dirty="0">
                <a:solidFill>
                  <a:srgbClr val="21576D"/>
                </a:solidFill>
              </a:rPr>
              <a:t>afwijkingen aan de vaten (spataders)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nl-NL" sz="3200" dirty="0">
                <a:solidFill>
                  <a:srgbClr val="21576D"/>
                </a:solidFill>
              </a:rPr>
              <a:t>verkleuringen van het onderbeen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nl-NL" sz="3200" dirty="0">
                <a:solidFill>
                  <a:srgbClr val="21576D"/>
                </a:solidFill>
              </a:rPr>
              <a:t>achteruitgang van de huid </a:t>
            </a:r>
            <a:r>
              <a:rPr lang="nl-NL" sz="3200" dirty="0">
                <a:solidFill>
                  <a:srgbClr val="21576D"/>
                </a:solidFill>
                <a:sym typeface="Wingdings" pitchFamily="2" charset="2"/>
              </a:rPr>
              <a:t> </a:t>
            </a:r>
            <a:r>
              <a:rPr lang="nl-NL" sz="3200" dirty="0">
                <a:solidFill>
                  <a:srgbClr val="21576D"/>
                </a:solidFill>
              </a:rPr>
              <a:t>wonden</a:t>
            </a:r>
          </a:p>
        </p:txBody>
      </p:sp>
    </p:spTree>
    <p:extLst>
      <p:ext uri="{BB962C8B-B14F-4D97-AF65-F5344CB8AC3E}">
        <p14:creationId xmlns:p14="http://schemas.microsoft.com/office/powerpoint/2010/main" val="9800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tillysmidt.nl/onbehandeld%20lipoedem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8640"/>
            <a:ext cx="5832648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249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www.lumc.nl/rep/2097/ima/1011121010104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96752"/>
            <a:ext cx="7632848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8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CEAAkGBhQSEBUUExQUFRUUFxgYGBYYFxcUGBgXFRcXGBgVFxwYHyYeFxkjHRQUHy8gIycpLCwsFx4xNTAqNSYrLCkBCQoKDgwOGg8PGi0kHyQsLCwsLCwsLCwsKSwsLCwsLCksLCwsKSwsLCksLCwsLCwsLCwsLCwsLCwsLCwsLCwsLP/AABEIAHgA3AMBIgACEQEDEQH/xAAcAAABBQEBAQAAAAAAAAAAAAAFAAIDBAYBBwj/xABFEAABAwICBQYLBQYGAwAAAAABAAIRAyEEMQUSQVFhB3GBkZKhBhMXIlOxwdHS4vAUMkKi4RVDYmOC8RYjM1STwlJysv/EABgBAAMBAQAAAAAAAAAAAAAAAAABAgME/8QAJREAAgIBBAMAAwADAAAAAAAAAAECERIDEyFRBDFBBRSBMmFx/9oADAMBAAIRAxEAPwD26rVDWlziAAJJNgAFkNI8pNNhilTdU/iJ1AeaxPqUXKfpjxdKnSBjxhJdxayLc0nuXnbKwKtI59SbTpG68qLvQN7Z9ykbymuP7gds/CsGSnMMIpGW5Ls3flLd6Ads/Cus5Syf3A7Z+FYkFJiKQtyXZuxyjH0A7fyrh5RnegHbPwrGsCeQihbkuzXeUg+gH/IfhTvKMfQjt/KsYWpwaig3Jdmx8ox9AO38qjfylEfuB2z8Kx71VqPRQ9yXZtxymu9A3tn4Vx3Ka70De2fhWKaF2EUG5Ls21LlMcc6A7Z+FTjlFPoR2/lWCYxWqZRQPUl2bTyhn0I7fyrvlDPoR2/lWNhODEqFuS7Nf5QzsoDt/Ku+UE+hHb+VY5IuRQbkuzZjlAPofz/KnDw+/k/n+VY1r1JrIoe5Ls13+Pv5P5/lS/wAffyfz/KsiCkig3JdmtPh+fQ/n+VOZ4fb6PU/5Vjik94Akp0G5Ls9O0Tp6liPuEhwzabEceI5kRXimG06+nWY+nYNcJJ2jaOIIkL2pplSzrhlVyR45y6Vi3EYaD+7f/wDQXneH0s4L0vlu0c6pWw7hEBjx+YLzRuiXxkCqT4FKEnzQQp6dO5St07wQv7A8fhKYcM4fhKdmW2+g0PCEBOHhG1Z57CMwVEQgWCNlR8ImHarLNOMJzWDBhTUignBG8/aTDtTxpBu9YV9eNqi+2O3lAttG4fjAdq5RbN1jaekHjaiWG004DJAYdGncYXEF/bh3JzdOcEE4MNhqkQQadG5TN041AsWGW1IT2vQqnpdh2hS09KM3oFiwg3MrpCqUdIsO1SOxjAJm3SkCi36RO1dCpP0qzZJ6IHeo3aReR5rR60rRtHx9SXpBOVBX0gxu2TuF/wBEMfru+8Z+upOoYbzo/spc0dun4Df+TLlLHa0kCAOGsb9wTWsJJ3kkSZJOezZ0K5QwIF56cs9iujR3nEz5wzG7jPMlbZ3afiwg+EB2YLzoIJ23sva6eQ5gvO26ODtV2zbbu4heitEBOuDPylVIwPKdRl1E2yeO9qxFPBXvsvuXpPh3gtfxRvbXy/pWV/ZJG/qWbk0zfRinBABuCaPeF1+jxz3WhGirXH1vSOjYGSnJmu0ZqpgQRGqPr2qpU0UDuHA3Wqfo76F1DV0cB+EJ5i2E/hknYJg2NNtyidggfwjqR7E4PZ5vVfuUFPDxlFlcZWC8aPQBdoVpzMdMJn7FbscOaSD+qt4tpJNrjL2qiwEkf2y51nLVadGq/H6cl6OnREb/AK6FIzRt4BuiWDrF8tcSS3gMlZ+yA5jp9y0Um1aMX+Ph6A4wBmJ61LS0W4iZtE5bkSrUb2uI7+lMpUibD6lNTM3+OiDBgN5gc0qQaH3ujqhG6FEA6pAg5ZWPSlSZqnm74RkQ/Dgn6BNDQ0xBmdx9itUtCiYiT1q6HREMzuCLSParNKuYAeJbe0x3jmSzNF4sV8KQweqY1Y5hCsMoyDn7EYwZGqPNJ/MYT/ENkRluEwD07eKTNIxrgFUMAHWGfFNq6Pg8Z+ulHhhLAgDjAE9ClLSBByIyj6ukkXSANJgOUnZzq39jBcDcHLKbq1TwzW3aB7kQpUtsXKB0UnYBkZkzsTqYcDqkExactYbJ3wiDWAAWFvauVQPwi435LSyaIziLQXCJjL1r0MLzWs+HzGdieK9Kbki7OLyvn9AnhMT5kR+LP+lAXa20RzSFo9PsBDJJB86Nm79EHOHOYEx09P8AZZv2b6DW2io+nvknd71WqPj8JPer7mmSTY7lE8lZ/TpRVGJ/gzz96gxUHYRHRO7LJEPFWt1Ktim2uN6otVYNOAa+m4xDtlpmN3G+xBK+EIzG+FpqFH/L871F1jwnYVTq0/NII1tWCHAZh20zeMlrFcDU6bM/idHtcJH3st07kIxOjySZBDhkB326u9a2lRIImbe1S1GA2gGBuUygpnTGTiY3B4IhzdjgRsPSHbCFp2aKfAmxOQ+slZpkAiWhoIifaArVbFvnPXEWPNZVCCihSlJsB43AjUEtIdrCCLq7Q0b5msTmcjFhvT6xLuuU+tpGG7yB0c8b+ChxuVkyKJpX81k8dgI6bc6lZowuH3dUydodIJsTOSHVMQ00zOuHyCXWhrTaNxMwdmSbh8UWVPNqWgXMQZN5gkA8FKnGxrTfsMu0KRmRaYgyRGyNisYfR4P3ZnoPSFDWx0O1XXi0tyjeN6hZjHRqiTGR235lbXJFNhKkCxpi8HjYnan1MRlYXi4sefiqFJ5OdydgytvU5MapHTwVJGMohjDwYuJjLfxVqvTYRsItP11oIMbquv8AqfarJxl7AR3qskjLBvkc+gGuJbcbp9RVylB5yq9KoLbwpWH63LJtWaJcDauZ7j601zCBI+97FJry5NrYgAxtRYUQmnNjt5+pehBefHEANE5tngb39cL0FuStV8ODy/n9BmnKYIE/xexCtkSB0fUoh4RVtXUtM61uygD6xJMW57qZSo00I3BF5+qefeoHQL8VWZV5vWuVKp2f2WbkdCiWGick2rSnPLgFEx4BzK46vNpSsaXRC4kDMgTP1xVPEYgFzQAATmdo2k2ynd71YqVRETBE+y981VoM845SJdfgry+GqS9sr136tpJzjmz9qqufls2IhiANXzvrf7EH0hhnu85vVlbZ0ITOmMk0S96kp1HRAGV4TtFWJ1jFrwRbrnuV1gbLg0/eEjWyB2Tlzp5UROaBtSve4gbbm3Hiqj3QDlfOPWiePwwInWA3mEEcYItKFIE7LbtUtaHa3m2aQYA4kQZGdlD4hjXBxkmMoGZ6he56Vx9duwR3qB1XO6WMbuilYQbU8Y8kwzdz7uCmZXqNtqi3AbOKrUG69MRqmCAW/iO23fZOFQOsHQQLA2jpWlmWS9FhuIecoEbAN5hdcTP3tXoUbarmkFwLd7h5w542qGpjKJdas6DGbOsb0mY5clujSc5wDZc4mBxO66ssxQabzbj39yGF9wWPaetua6dMPFjl0EdajHsNwL09ItHH67k442BI2myD0tLMudQGRAtF96dSxEgAidWw3dW0p4/7Ic2y99sc45m9upSCsQ7MGOkKuxzgL2G33p9PFNAgmO/6CEhcosajnZlt8uC9PZkF5Qat5BtumLL1embDmVROTy/gA8LHx4v+v/qgIcEV8OMQG+KB26//AFWS/aH1l0LOT5N9B1poLF44dCYKnEoQdJDZt+upN+3k2WZtkgyXgmLe5NDoEIR9uuLiyR0jJz79qYKQRfUmQYsnUXwNmUcOlBn4wk5prseBJJPPNk0GYUxL2AgCSbzlEbOnNM8ZI4dXSgeL8IGgXIyzKG1fDJgEawPNLvUqxbZM9eKXs0NZwE5c+SacUMw0zEZwJ9vcst/i6RDadQ8YAHek7TxI+6/uHtVbbMv3IP2zQ4vFiI4c10NqYnfCFt0kZnVvxKXj6h/tPrVbbE/OhH0XH4ob/Yo/tEneoRhqjvxRzNaFK3we1vv1HngXGO5G2ZP8ol6RL+220o1i0bQCRnvjoVer4VUzNgScyJJO3co8R4Ksmx7k3F6Kaz7pKpQOWXnyk+BrvCKbBlQ9Fu9I6Rc793HUFJhi3aFbFBm5VgjN+XqdlRmId9H3KVmkIzE9JU4wzNx60ypg6fHrTxRK8ufY+jpTeFew+lQW5ib5Z/2Qd2EGx3WFA/DnZfmSwRrHy5fTV/bHO5uf3qakC4gBpLtgGUb/ANSsbQ0jUp5ExuP65LSaF8J6RP8AmSx2Wcg8VOJ16fkxn/0KOoR5rzlsm08IzXrtPIcwXmVPGUXj1DZO+V6c3JPj4T5PpHnHKxpE06lARm1572rz92mL5HrXpXKzojxlGlWAnxRIdwa+IPNI715d4lu71pqCfJyfsTjwicaZgfdPXZMOmXHIDrTPFD/xC5qnYntRF+zqdifpB53dS63HVchboSaxSahTwiQ9efZC6tVd+OOoKP7ET95zjP8AEVc8WntCeKRnLUk/bKbNEs3BTM0ezcpS9cJlMz5GnBM3J4oMGwLgXSUBydIGwBLxiYlqHcgKH+OUgnYVEMI5IMLc56CgKLFMmbqPFU5VjC0zEyTNxOxSvoyP1SEjNVAWlW8PigUQxWjwQg1XDFpQaVYUZBU7WgoVhsXFndaINFkEONEpw7SmO0YDlITmkqdrygOShU0Ud88DdVKmg3bh0GPWtAE8U0irA+Fp1mQLkDjf9V9BYc+Y2c4HqXkGi8AatZlNubiOraegSvYgFDR0LUlNU/g2vQa9pa4BzXCCDcEHYVitIcldFziaVQ0/4SNcdBkEDrSSQm0DSfsonkodP+u3sH3pDknd6dvYPvSSTyZOCHDkpd6dvYPvXfJW707ewfeuJIyYbaOeSl3p29g+9d8lTvTt7B+JJJGTDBHPJQ707ewfeueSd3p29g+9JJGTDBC8kzv9wOwfiXRyTfzm9g/EkkjJhgiQclZH79vYPxJ3kwd6dvYPxJJJZMNtCHJi707ewfelV5LyR/rt7B+JJJFsNtDfJe8CBXb2D8SQ5MKm3Ej/AI/mSSTyYYIf5Lz6cdg/Eq9fkmLh/rjsH4l1JLJhgiieRup/uGdh3vU+D5JajLHEMI/9DbvSSRZTSZb8lzvTt7B+JdHJg/07ewfiSSRkycEPHJo7bXb2D8Smpcm5BvXtwZ73JJIsMEaPQ3g5Sw33BLjm83J4cBzIokkkUlR//9k=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" name="AutoShape 4" descr="data:image/jpeg;base64,/9j/4AAQSkZJRgABAQAAAQABAAD/2wCEAAkGBhQSEBUUExQUFRUUFxgYGBYYFxcUGBgXFRcXGBgVFxwYHyYeFxkjHRQUHy8gIycpLCwsFx4xNTAqNSYrLCkBCQoKDgwOGg8PGi0kHyQsLCwsLCwsLCwsKSwsLCwsLCksLCwsKSwsLCksLCwsLCwsLCwsLCwsLCwsLCwsLCwsLP/AABEIAHgA3AMBIgACEQEDEQH/xAAcAAABBQEBAQAAAAAAAAAAAAAFAAIDBAYBBwj/xABFEAABAwICBQYLBQYGAwAAAAABAAIRAyEEMQUSQVFhB3GBkZKhBhMXIlOxwdHS4vAUMkKi4RVDYmOC8RYjM1STwlJysv/EABgBAAMBAQAAAAAAAAAAAAAAAAABAgME/8QAJREAAgIBBAMAAwADAAAAAAAAAAECERIDEyFRBDFBBRSBMmFx/9oADAMBAAIRAxEAPwD26rVDWlziAAJJNgAFkNI8pNNhilTdU/iJ1AeaxPqUXKfpjxdKnSBjxhJdxayLc0nuXnbKwKtI59SbTpG68qLvQN7Z9ykbymuP7gds/CsGSnMMIpGW5Ls3flLd6Ads/Cus5Syf3A7Z+FYkFJiKQtyXZuxyjH0A7fyrh5RnegHbPwrGsCeQihbkuzXeUg+gH/IfhTvKMfQjt/KsYWpwaig3Jdmx8ox9AO38qjfylEfuB2z8Kx71VqPRQ9yXZtxymu9A3tn4Vx3Ka70De2fhWKaF2EUG5Ls21LlMcc6A7Z+FTjlFPoR2/lWCYxWqZRQPUl2bTyhn0I7fyrvlDPoR2/lWNhODEqFuS7Nf5QzsoDt/Ku+UE+hHb+VY5IuRQbkuzZjlAPofz/KnDw+/k/n+VY1r1JrIoe5Ls13+Pv5P5/lS/wAffyfz/KsiCkig3JdmtPh+fQ/n+VOZ4fb6PU/5Vjik94Akp0G5Ls9O0Tp6liPuEhwzabEceI5kRXimG06+nWY+nYNcJJ2jaOIIkL2pplSzrhlVyR45y6Vi3EYaD+7f/wDQXneH0s4L0vlu0c6pWw7hEBjx+YLzRuiXxkCqT4FKEnzQQp6dO5St07wQv7A8fhKYcM4fhKdmW2+g0PCEBOHhG1Z57CMwVEQgWCNlR8ImHarLNOMJzWDBhTUignBG8/aTDtTxpBu9YV9eNqi+2O3lAttG4fjAdq5RbN1jaekHjaiWG004DJAYdGncYXEF/bh3JzdOcEE4MNhqkQQadG5TN041AsWGW1IT2vQqnpdh2hS09KM3oFiwg3MrpCqUdIsO1SOxjAJm3SkCi36RO1dCpP0qzZJ6IHeo3aReR5rR60rRtHx9SXpBOVBX0gxu2TuF/wBEMfru+8Z+upOoYbzo/spc0dun4Df+TLlLHa0kCAOGsb9wTWsJJ3kkSZJOezZ0K5QwIF56cs9iujR3nEz5wzG7jPMlbZ3afiwg+EB2YLzoIJ23sva6eQ5gvO26ODtV2zbbu4heitEBOuDPylVIwPKdRl1E2yeO9qxFPBXvsvuXpPh3gtfxRvbXy/pWV/ZJG/qWbk0zfRinBABuCaPeF1+jxz3WhGirXH1vSOjYGSnJmu0ZqpgQRGqPr2qpU0UDuHA3Wqfo76F1DV0cB+EJ5i2E/hknYJg2NNtyidggfwjqR7E4PZ5vVfuUFPDxlFlcZWC8aPQBdoVpzMdMJn7FbscOaSD+qt4tpJNrjL2qiwEkf2y51nLVadGq/H6cl6OnREb/AK6FIzRt4BuiWDrF8tcSS3gMlZ+yA5jp9y0Um1aMX+Ph6A4wBmJ61LS0W4iZtE5bkSrUb2uI7+lMpUibD6lNTM3+OiDBgN5gc0qQaH3ujqhG6FEA6pAg5ZWPSlSZqnm74RkQ/Dgn6BNDQ0xBmdx9itUtCiYiT1q6HREMzuCLSParNKuYAeJbe0x3jmSzNF4sV8KQweqY1Y5hCsMoyDn7EYwZGqPNJ/MYT/ENkRluEwD07eKTNIxrgFUMAHWGfFNq6Pg8Z+ulHhhLAgDjAE9ClLSBByIyj6ukkXSANJgOUnZzq39jBcDcHLKbq1TwzW3aB7kQpUtsXKB0UnYBkZkzsTqYcDqkExactYbJ3wiDWAAWFvauVQPwi435LSyaIziLQXCJjL1r0MLzWs+HzGdieK9Kbki7OLyvn9AnhMT5kR+LP+lAXa20RzSFo9PsBDJJB86Nm79EHOHOYEx09P8AZZv2b6DW2io+nvknd71WqPj8JPer7mmSTY7lE8lZ/TpRVGJ/gzz96gxUHYRHRO7LJEPFWt1Ktim2uN6otVYNOAa+m4xDtlpmN3G+xBK+EIzG+FpqFH/L871F1jwnYVTq0/NII1tWCHAZh20zeMlrFcDU6bM/idHtcJH3st07kIxOjySZBDhkB326u9a2lRIImbe1S1GA2gGBuUygpnTGTiY3B4IhzdjgRsPSHbCFp2aKfAmxOQ+slZpkAiWhoIifaArVbFvnPXEWPNZVCCihSlJsB43AjUEtIdrCCLq7Q0b5msTmcjFhvT6xLuuU+tpGG7yB0c8b+ChxuVkyKJpX81k8dgI6bc6lZowuH3dUydodIJsTOSHVMQ00zOuHyCXWhrTaNxMwdmSbh8UWVPNqWgXMQZN5gkA8FKnGxrTfsMu0KRmRaYgyRGyNisYfR4P3ZnoPSFDWx0O1XXi0tyjeN6hZjHRqiTGR235lbXJFNhKkCxpi8HjYnan1MRlYXi4sefiqFJ5OdydgytvU5MapHTwVJGMohjDwYuJjLfxVqvTYRsItP11oIMbquv8AqfarJxl7AR3qskjLBvkc+gGuJbcbp9RVylB5yq9KoLbwpWH63LJtWaJcDauZ7j601zCBI+97FJry5NrYgAxtRYUQmnNjt5+pehBefHEANE5tngb39cL0FuStV8ODy/n9BmnKYIE/xexCtkSB0fUoh4RVtXUtM61uygD6xJMW57qZSo00I3BF5+qefeoHQL8VWZV5vWuVKp2f2WbkdCiWGick2rSnPLgFEx4BzK46vNpSsaXRC4kDMgTP1xVPEYgFzQAATmdo2k2ynd71YqVRETBE+y981VoM845SJdfgry+GqS9sr136tpJzjmz9qqufls2IhiANXzvrf7EH0hhnu85vVlbZ0ITOmMk0S96kp1HRAGV4TtFWJ1jFrwRbrnuV1gbLg0/eEjWyB2Tlzp5UROaBtSve4gbbm3Hiqj3QDlfOPWiePwwInWA3mEEcYItKFIE7LbtUtaHa3m2aQYA4kQZGdlD4hjXBxkmMoGZ6he56Vx9duwR3qB1XO6WMbuilYQbU8Y8kwzdz7uCmZXqNtqi3AbOKrUG69MRqmCAW/iO23fZOFQOsHQQLA2jpWlmWS9FhuIecoEbAN5hdcTP3tXoUbarmkFwLd7h5w542qGpjKJdas6DGbOsb0mY5clujSc5wDZc4mBxO66ssxQabzbj39yGF9wWPaetua6dMPFjl0EdajHsNwL09ItHH67k442BI2myD0tLMudQGRAtF96dSxEgAidWw3dW0p4/7Ic2y99sc45m9upSCsQ7MGOkKuxzgL2G33p9PFNAgmO/6CEhcosajnZlt8uC9PZkF5Qat5BtumLL1embDmVROTy/gA8LHx4v+v/qgIcEV8OMQG+KB26//AFWS/aH1l0LOT5N9B1poLF44dCYKnEoQdJDZt+upN+3k2WZtkgyXgmLe5NDoEIR9uuLiyR0jJz79qYKQRfUmQYsnUXwNmUcOlBn4wk5prseBJJPPNk0GYUxL2AgCSbzlEbOnNM8ZI4dXSgeL8IGgXIyzKG1fDJgEawPNLvUqxbZM9eKXs0NZwE5c+SacUMw0zEZwJ9vcst/i6RDadQ8YAHek7TxI+6/uHtVbbMv3IP2zQ4vFiI4c10NqYnfCFt0kZnVvxKXj6h/tPrVbbE/OhH0XH4ob/Yo/tEneoRhqjvxRzNaFK3we1vv1HngXGO5G2ZP8ol6RL+220o1i0bQCRnvjoVer4VUzNgScyJJO3co8R4Ksmx7k3F6Kaz7pKpQOWXnyk+BrvCKbBlQ9Fu9I6Rc793HUFJhi3aFbFBm5VgjN+XqdlRmId9H3KVmkIzE9JU4wzNx60ypg6fHrTxRK8ufY+jpTeFew+lQW5ib5Z/2Qd2EGx3WFA/DnZfmSwRrHy5fTV/bHO5uf3qakC4gBpLtgGUb/ANSsbQ0jUp5ExuP65LSaF8J6RP8AmSx2Wcg8VOJ16fkxn/0KOoR5rzlsm08IzXrtPIcwXmVPGUXj1DZO+V6c3JPj4T5PpHnHKxpE06lARm1572rz92mL5HrXpXKzojxlGlWAnxRIdwa+IPNI715d4lu71pqCfJyfsTjwicaZgfdPXZMOmXHIDrTPFD/xC5qnYntRF+zqdifpB53dS63HVchboSaxSahTwiQ9efZC6tVd+OOoKP7ET95zjP8AEVc8WntCeKRnLUk/bKbNEs3BTM0ezcpS9cJlMz5GnBM3J4oMGwLgXSUBydIGwBLxiYlqHcgKH+OUgnYVEMI5IMLc56CgKLFMmbqPFU5VjC0zEyTNxOxSvoyP1SEjNVAWlW8PigUQxWjwQg1XDFpQaVYUZBU7WgoVhsXFndaINFkEONEpw7SmO0YDlITmkqdrygOShU0Ud88DdVKmg3bh0GPWtAE8U0irA+Fp1mQLkDjf9V9BYc+Y2c4HqXkGi8AatZlNubiOraegSvYgFDR0LUlNU/g2vQa9pa4BzXCCDcEHYVitIcldFziaVQ0/4SNcdBkEDrSSQm0DSfsonkodP+u3sH3pDknd6dvYPvSSTyZOCHDkpd6dvYPvXfJW707ewfeuJIyYbaOeSl3p29g+9d8lTvTt7B+JJJGTDBHPJQ707ewfeueSd3p29g+9JJGTDBC8kzv9wOwfiXRyTfzm9g/EkkjJhgiQclZH79vYPxJ3kwd6dvYPxJJJZMNtCHJi707ewfelV5LyR/rt7B+JJJFsNtDfJe8CBXb2D8SQ5MKm3Ej/AI/mSSTyYYIf5Lz6cdg/Eq9fkmLh/rjsH4l1JLJhgiieRup/uGdh3vU+D5JajLHEMI/9DbvSSRZTSZb8lzvTt7B+JdHJg/07ewfiSSRkycEPHJo7bXb2D8Smpcm5BvXtwZ73JJIsMEaPQ3g5Sw33BLjm83J4cBzIokkkUlR//9k="/>
          <p:cNvSpPr>
            <a:spLocks noChangeAspect="1" noChangeArrowheads="1"/>
          </p:cNvSpPr>
          <p:nvPr/>
        </p:nvSpPr>
        <p:spPr bwMode="auto">
          <a:xfrm>
            <a:off x="215900" y="-47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6" descr="data:image/jpeg;base64,/9j/4AAQSkZJRgABAQAAAQABAAD/2wCEAAkGBhQSEBUUExQUFRUUFxgYGBYYFxcUGBgXFRcXGBgVFxwYHyYeFxkjHRQUHy8gIycpLCwsFx4xNTAqNSYrLCkBCQoKDgwOGg8PGi0kHyQsLCwsLCwsLCwsKSwsLCwsLCksLCwsKSwsLCksLCwsLCwsLCwsLCwsLCwsLCwsLCwsLP/AABEIAHgA3AMBIgACEQEDEQH/xAAcAAABBQEBAQAAAAAAAAAAAAAFAAIDBAYBBwj/xABFEAABAwICBQYLBQYGAwAAAAABAAIRAyEEMQUSQVFhB3GBkZKhBhMXIlOxwdHS4vAUMkKi4RVDYmOC8RYjM1STwlJysv/EABgBAAMBAQAAAAAAAAAAAAAAAAABAgME/8QAJREAAgIBBAMAAwADAAAAAAAAAAECERIDEyFRBDFBBRSBMmFx/9oADAMBAAIRAxEAPwD26rVDWlziAAJJNgAFkNI8pNNhilTdU/iJ1AeaxPqUXKfpjxdKnSBjxhJdxayLc0nuXnbKwKtI59SbTpG68qLvQN7Z9ykbymuP7gds/CsGSnMMIpGW5Ls3flLd6Ads/Cus5Syf3A7Z+FYkFJiKQtyXZuxyjH0A7fyrh5RnegHbPwrGsCeQihbkuzXeUg+gH/IfhTvKMfQjt/KsYWpwaig3Jdmx8ox9AO38qjfylEfuB2z8Kx71VqPRQ9yXZtxymu9A3tn4Vx3Ka70De2fhWKaF2EUG5Ls21LlMcc6A7Z+FTjlFPoR2/lWCYxWqZRQPUl2bTyhn0I7fyrvlDPoR2/lWNhODEqFuS7Nf5QzsoDt/Ku+UE+hHb+VY5IuRQbkuzZjlAPofz/KnDw+/k/n+VY1r1JrIoe5Ls13+Pv5P5/lS/wAffyfz/KsiCkig3JdmtPh+fQ/n+VOZ4fb6PU/5Vjik94Akp0G5Ls9O0Tp6liPuEhwzabEceI5kRXimG06+nWY+nYNcJJ2jaOIIkL2pplSzrhlVyR45y6Vi3EYaD+7f/wDQXneH0s4L0vlu0c6pWw7hEBjx+YLzRuiXxkCqT4FKEnzQQp6dO5St07wQv7A8fhKYcM4fhKdmW2+g0PCEBOHhG1Z57CMwVEQgWCNlR8ImHarLNOMJzWDBhTUignBG8/aTDtTxpBu9YV9eNqi+2O3lAttG4fjAdq5RbN1jaekHjaiWG004DJAYdGncYXEF/bh3JzdOcEE4MNhqkQQadG5TN041AsWGW1IT2vQqnpdh2hS09KM3oFiwg3MrpCqUdIsO1SOxjAJm3SkCi36RO1dCpP0qzZJ6IHeo3aReR5rR60rRtHx9SXpBOVBX0gxu2TuF/wBEMfru+8Z+upOoYbzo/spc0dun4Df+TLlLHa0kCAOGsb9wTWsJJ3kkSZJOezZ0K5QwIF56cs9iujR3nEz5wzG7jPMlbZ3afiwg+EB2YLzoIJ23sva6eQ5gvO26ODtV2zbbu4heitEBOuDPylVIwPKdRl1E2yeO9qxFPBXvsvuXpPh3gtfxRvbXy/pWV/ZJG/qWbk0zfRinBABuCaPeF1+jxz3WhGirXH1vSOjYGSnJmu0ZqpgQRGqPr2qpU0UDuHA3Wqfo76F1DV0cB+EJ5i2E/hknYJg2NNtyidggfwjqR7E4PZ5vVfuUFPDxlFlcZWC8aPQBdoVpzMdMJn7FbscOaSD+qt4tpJNrjL2qiwEkf2y51nLVadGq/H6cl6OnREb/AK6FIzRt4BuiWDrF8tcSS3gMlZ+yA5jp9y0Um1aMX+Ph6A4wBmJ61LS0W4iZtE5bkSrUb2uI7+lMpUibD6lNTM3+OiDBgN5gc0qQaH3ujqhG6FEA6pAg5ZWPSlSZqnm74RkQ/Dgn6BNDQ0xBmdx9itUtCiYiT1q6HREMzuCLSParNKuYAeJbe0x3jmSzNF4sV8KQweqY1Y5hCsMoyDn7EYwZGqPNJ/MYT/ENkRluEwD07eKTNIxrgFUMAHWGfFNq6Pg8Z+ulHhhLAgDjAE9ClLSBByIyj6ukkXSANJgOUnZzq39jBcDcHLKbq1TwzW3aB7kQpUtsXKB0UnYBkZkzsTqYcDqkExactYbJ3wiDWAAWFvauVQPwi435LSyaIziLQXCJjL1r0MLzWs+HzGdieK9Kbki7OLyvn9AnhMT5kR+LP+lAXa20RzSFo9PsBDJJB86Nm79EHOHOYEx09P8AZZv2b6DW2io+nvknd71WqPj8JPer7mmSTY7lE8lZ/TpRVGJ/gzz96gxUHYRHRO7LJEPFWt1Ktim2uN6otVYNOAa+m4xDtlpmN3G+xBK+EIzG+FpqFH/L871F1jwnYVTq0/NII1tWCHAZh20zeMlrFcDU6bM/idHtcJH3st07kIxOjySZBDhkB326u9a2lRIImbe1S1GA2gGBuUygpnTGTiY3B4IhzdjgRsPSHbCFp2aKfAmxOQ+slZpkAiWhoIifaArVbFvnPXEWPNZVCCihSlJsB43AjUEtIdrCCLq7Q0b5msTmcjFhvT6xLuuU+tpGG7yB0c8b+ChxuVkyKJpX81k8dgI6bc6lZowuH3dUydodIJsTOSHVMQ00zOuHyCXWhrTaNxMwdmSbh8UWVPNqWgXMQZN5gkA8FKnGxrTfsMu0KRmRaYgyRGyNisYfR4P3ZnoPSFDWx0O1XXi0tyjeN6hZjHRqiTGR235lbXJFNhKkCxpi8HjYnan1MRlYXi4sefiqFJ5OdydgytvU5MapHTwVJGMohjDwYuJjLfxVqvTYRsItP11oIMbquv8AqfarJxl7AR3qskjLBvkc+gGuJbcbp9RVylB5yq9KoLbwpWH63LJtWaJcDauZ7j601zCBI+97FJry5NrYgAxtRYUQmnNjt5+pehBefHEANE5tngb39cL0FuStV8ODy/n9BmnKYIE/xexCtkSB0fUoh4RVtXUtM61uygD6xJMW57qZSo00I3BF5+qefeoHQL8VWZV5vWuVKp2f2WbkdCiWGick2rSnPLgFEx4BzK46vNpSsaXRC4kDMgTP1xVPEYgFzQAATmdo2k2ynd71YqVRETBE+y981VoM845SJdfgry+GqS9sr136tpJzjmz9qqufls2IhiANXzvrf7EH0hhnu85vVlbZ0ITOmMk0S96kp1HRAGV4TtFWJ1jFrwRbrnuV1gbLg0/eEjWyB2Tlzp5UROaBtSve4gbbm3Hiqj3QDlfOPWiePwwInWA3mEEcYItKFIE7LbtUtaHa3m2aQYA4kQZGdlD4hjXBxkmMoGZ6he56Vx9duwR3qB1XO6WMbuilYQbU8Y8kwzdz7uCmZXqNtqi3AbOKrUG69MRqmCAW/iO23fZOFQOsHQQLA2jpWlmWS9FhuIecoEbAN5hdcTP3tXoUbarmkFwLd7h5w542qGpjKJdas6DGbOsb0mY5clujSc5wDZc4mBxO66ssxQabzbj39yGF9wWPaetua6dMPFjl0EdajHsNwL09ItHH67k442BI2myD0tLMudQGRAtF96dSxEgAidWw3dW0p4/7Ic2y99sc45m9upSCsQ7MGOkKuxzgL2G33p9PFNAgmO/6CEhcosajnZlt8uC9PZkF5Qat5BtumLL1embDmVROTy/gA8LHx4v+v/qgIcEV8OMQG+KB26//AFWS/aH1l0LOT5N9B1poLF44dCYKnEoQdJDZt+upN+3k2WZtkgyXgmLe5NDoEIR9uuLiyR0jJz79qYKQRfUmQYsnUXwNmUcOlBn4wk5prseBJJPPNk0GYUxL2AgCSbzlEbOnNM8ZI4dXSgeL8IGgXIyzKG1fDJgEawPNLvUqxbZM9eKXs0NZwE5c+SacUMw0zEZwJ9vcst/i6RDadQ8YAHek7TxI+6/uHtVbbMv3IP2zQ4vFiI4c10NqYnfCFt0kZnVvxKXj6h/tPrVbbE/OhH0XH4ob/Yo/tEneoRhqjvxRzNaFK3we1vv1HngXGO5G2ZP8ol6RL+220o1i0bQCRnvjoVer4VUzNgScyJJO3co8R4Ksmx7k3F6Kaz7pKpQOWXnyk+BrvCKbBlQ9Fu9I6Rc793HUFJhi3aFbFBm5VgjN+XqdlRmId9H3KVmkIzE9JU4wzNx60ypg6fHrTxRK8ufY+jpTeFew+lQW5ib5Z/2Qd2EGx3WFA/DnZfmSwRrHy5fTV/bHO5uf3qakC4gBpLtgGUb/ANSsbQ0jUp5ExuP65LSaF8J6RP8AmSx2Wcg8VOJ16fkxn/0KOoR5rzlsm08IzXrtPIcwXmVPGUXj1DZO+V6c3JPj4T5PpHnHKxpE06lARm1572rz92mL5HrXpXKzojxlGlWAnxRIdwa+IPNI715d4lu71pqCfJyfsTjwicaZgfdPXZMOmXHIDrTPFD/xC5qnYntRF+zqdifpB53dS63HVchboSaxSahTwiQ9efZC6tVd+OOoKP7ET95zjP8AEVc8WntCeKRnLUk/bKbNEs3BTM0ezcpS9cJlMz5GnBM3J4oMGwLgXSUBydIGwBLxiYlqHcgKH+OUgnYVEMI5IMLc56CgKLFMmbqPFU5VjC0zEyTNxOxSvoyP1SEjNVAWlW8PigUQxWjwQg1XDFpQaVYUZBU7WgoVhsXFndaINFkEONEpw7SmO0YDlITmkqdrygOShU0Ud88DdVKmg3bh0GPWtAE8U0irA+Fp1mQLkDjf9V9BYc+Y2c4HqXkGi8AatZlNubiOraegSvYgFDR0LUlNU/g2vQa9pa4BzXCCDcEHYVitIcldFziaVQ0/4SNcdBkEDrSSQm0DSfsonkodP+u3sH3pDknd6dvYPvSSTyZOCHDkpd6dvYPvXfJW707ewfeuJIyYbaOeSl3p29g+9d8lTvTt7B+JJJGTDBHPJQ707ewfeueSd3p29g+9JJGTDBC8kzv9wOwfiXRyTfzm9g/EkkjJhgiQclZH79vYPxJ3kwd6dvYPxJJJZMNtCHJi707ewfelV5LyR/rt7B+JJJFsNtDfJe8CBXb2D8SQ5MKm3Ej/AI/mSSTyYYIf5Lz6cdg/Eq9fkmLh/rjsH4l1JLJhgiieRup/uGdh3vU+D5JajLHEMI/9DbvSSRZTSZb8lzvTt7B+JdHJg/07ewfiSSRkycEPHJo7bXb2D8Smpcm5BvXtwZ73JJIsMEaPQ3g5Sw33BLjm83J4cBzIokkkUlR//9k="/>
          <p:cNvSpPr>
            <a:spLocks noChangeAspect="1" noChangeArrowheads="1"/>
          </p:cNvSpPr>
          <p:nvPr/>
        </p:nvSpPr>
        <p:spPr bwMode="auto">
          <a:xfrm>
            <a:off x="368300" y="1476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8" descr="data:image/jpeg;base64,/9j/4AAQSkZJRgABAQAAAQABAAD/2wCEAAkGBhQSEBUUExQUFRUUFxgYGBYYFxcUGBgXFRcXGBgVFxwYHyYeFxkjHRQUHy8gIycpLCwsFx4xNTAqNSYrLCkBCQoKDgwOGg8PGi0kHyQsLCwsLCwsLCwsKSwsLCwsLCksLCwsKSwsLCksLCwsLCwsLCwsLCwsLCwsLCwsLCwsLP/AABEIAHgA3AMBIgACEQEDEQH/xAAcAAABBQEBAQAAAAAAAAAAAAAFAAIDBAYBBwj/xABFEAABAwICBQYLBQYGAwAAAAABAAIRAyEEMQUSQVFhB3GBkZKhBhMXIlOxwdHS4vAUMkKi4RVDYmOC8RYjM1STwlJysv/EABgBAAMBAQAAAAAAAAAAAAAAAAABAgME/8QAJREAAgIBBAMAAwADAAAAAAAAAAECERIDEyFRBDFBBRSBMmFx/9oADAMBAAIRAxEAPwD26rVDWlziAAJJNgAFkNI8pNNhilTdU/iJ1AeaxPqUXKfpjxdKnSBjxhJdxayLc0nuXnbKwKtI59SbTpG68qLvQN7Z9ykbymuP7gds/CsGSnMMIpGW5Ls3flLd6Ads/Cus5Syf3A7Z+FYkFJiKQtyXZuxyjH0A7fyrh5RnegHbPwrGsCeQihbkuzXeUg+gH/IfhTvKMfQjt/KsYWpwaig3Jdmx8ox9AO38qjfylEfuB2z8Kx71VqPRQ9yXZtxymu9A3tn4Vx3Ka70De2fhWKaF2EUG5Ls21LlMcc6A7Z+FTjlFPoR2/lWCYxWqZRQPUl2bTyhn0I7fyrvlDPoR2/lWNhODEqFuS7Nf5QzsoDt/Ku+UE+hHb+VY5IuRQbkuzZjlAPofz/KnDw+/k/n+VY1r1JrIoe5Ls13+Pv5P5/lS/wAffyfz/KsiCkig3JdmtPh+fQ/n+VOZ4fb6PU/5Vjik94Akp0G5Ls9O0Tp6liPuEhwzabEceI5kRXimG06+nWY+nYNcJJ2jaOIIkL2pplSzrhlVyR45y6Vi3EYaD+7f/wDQXneH0s4L0vlu0c6pWw7hEBjx+YLzRuiXxkCqT4FKEnzQQp6dO5St07wQv7A8fhKYcM4fhKdmW2+g0PCEBOHhG1Z57CMwVEQgWCNlR8ImHarLNOMJzWDBhTUignBG8/aTDtTxpBu9YV9eNqi+2O3lAttG4fjAdq5RbN1jaekHjaiWG004DJAYdGncYXEF/bh3JzdOcEE4MNhqkQQadG5TN041AsWGW1IT2vQqnpdh2hS09KM3oFiwg3MrpCqUdIsO1SOxjAJm3SkCi36RO1dCpP0qzZJ6IHeo3aReR5rR60rRtHx9SXpBOVBX0gxu2TuF/wBEMfru+8Z+upOoYbzo/spc0dun4Df+TLlLHa0kCAOGsb9wTWsJJ3kkSZJOezZ0K5QwIF56cs9iujR3nEz5wzG7jPMlbZ3afiwg+EB2YLzoIJ23sva6eQ5gvO26ODtV2zbbu4heitEBOuDPylVIwPKdRl1E2yeO9qxFPBXvsvuXpPh3gtfxRvbXy/pWV/ZJG/qWbk0zfRinBABuCaPeF1+jxz3WhGirXH1vSOjYGSnJmu0ZqpgQRGqPr2qpU0UDuHA3Wqfo76F1DV0cB+EJ5i2E/hknYJg2NNtyidggfwjqR7E4PZ5vVfuUFPDxlFlcZWC8aPQBdoVpzMdMJn7FbscOaSD+qt4tpJNrjL2qiwEkf2y51nLVadGq/H6cl6OnREb/AK6FIzRt4BuiWDrF8tcSS3gMlZ+yA5jp9y0Um1aMX+Ph6A4wBmJ61LS0W4iZtE5bkSrUb2uI7+lMpUibD6lNTM3+OiDBgN5gc0qQaH3ujqhG6FEA6pAg5ZWPSlSZqnm74RkQ/Dgn6BNDQ0xBmdx9itUtCiYiT1q6HREMzuCLSParNKuYAeJbe0x3jmSzNF4sV8KQweqY1Y5hCsMoyDn7EYwZGqPNJ/MYT/ENkRluEwD07eKTNIxrgFUMAHWGfFNq6Pg8Z+ulHhhLAgDjAE9ClLSBByIyj6ukkXSANJgOUnZzq39jBcDcHLKbq1TwzW3aB7kQpUtsXKB0UnYBkZkzsTqYcDqkExactYbJ3wiDWAAWFvauVQPwi435LSyaIziLQXCJjL1r0MLzWs+HzGdieK9Kbki7OLyvn9AnhMT5kR+LP+lAXa20RzSFo9PsBDJJB86Nm79EHOHOYEx09P8AZZv2b6DW2io+nvknd71WqPj8JPer7mmSTY7lE8lZ/TpRVGJ/gzz96gxUHYRHRO7LJEPFWt1Ktim2uN6otVYNOAa+m4xDtlpmN3G+xBK+EIzG+FpqFH/L871F1jwnYVTq0/NII1tWCHAZh20zeMlrFcDU6bM/idHtcJH3st07kIxOjySZBDhkB326u9a2lRIImbe1S1GA2gGBuUygpnTGTiY3B4IhzdjgRsPSHbCFp2aKfAmxOQ+slZpkAiWhoIifaArVbFvnPXEWPNZVCCihSlJsB43AjUEtIdrCCLq7Q0b5msTmcjFhvT6xLuuU+tpGG7yB0c8b+ChxuVkyKJpX81k8dgI6bc6lZowuH3dUydodIJsTOSHVMQ00zOuHyCXWhrTaNxMwdmSbh8UWVPNqWgXMQZN5gkA8FKnGxrTfsMu0KRmRaYgyRGyNisYfR4P3ZnoPSFDWx0O1XXi0tyjeN6hZjHRqiTGR235lbXJFNhKkCxpi8HjYnan1MRlYXi4sefiqFJ5OdydgytvU5MapHTwVJGMohjDwYuJjLfxVqvTYRsItP11oIMbquv8AqfarJxl7AR3qskjLBvkc+gGuJbcbp9RVylB5yq9KoLbwpWH63LJtWaJcDauZ7j601zCBI+97FJry5NrYgAxtRYUQmnNjt5+pehBefHEANE5tngb39cL0FuStV8ODy/n9BmnKYIE/xexCtkSB0fUoh4RVtXUtM61uygD6xJMW57qZSo00I3BF5+qefeoHQL8VWZV5vWuVKp2f2WbkdCiWGick2rSnPLgFEx4BzK46vNpSsaXRC4kDMgTP1xVPEYgFzQAATmdo2k2ynd71YqVRETBE+y981VoM845SJdfgry+GqS9sr136tpJzjmz9qqufls2IhiANXzvrf7EH0hhnu85vVlbZ0ITOmMk0S96kp1HRAGV4TtFWJ1jFrwRbrnuV1gbLg0/eEjWyB2Tlzp5UROaBtSve4gbbm3Hiqj3QDlfOPWiePwwInWA3mEEcYItKFIE7LbtUtaHa3m2aQYA4kQZGdlD4hjXBxkmMoGZ6he56Vx9duwR3qB1XO6WMbuilYQbU8Y8kwzdz7uCmZXqNtqi3AbOKrUG69MRqmCAW/iO23fZOFQOsHQQLA2jpWlmWS9FhuIecoEbAN5hdcTP3tXoUbarmkFwLd7h5w542qGpjKJdas6DGbOsb0mY5clujSc5wDZc4mBxO66ssxQabzbj39yGF9wWPaetua6dMPFjl0EdajHsNwL09ItHH67k442BI2myD0tLMudQGRAtF96dSxEgAidWw3dW0p4/7Ic2y99sc45m9upSCsQ7MGOkKuxzgL2G33p9PFNAgmO/6CEhcosajnZlt8uC9PZkF5Qat5BtumLL1embDmVROTy/gA8LHx4v+v/qgIcEV8OMQG+KB26//AFWS/aH1l0LOT5N9B1poLF44dCYKnEoQdJDZt+upN+3k2WZtkgyXgmLe5NDoEIR9uuLiyR0jJz79qYKQRfUmQYsnUXwNmUcOlBn4wk5prseBJJPPNk0GYUxL2AgCSbzlEbOnNM8ZI4dXSgeL8IGgXIyzKG1fDJgEawPNLvUqxbZM9eKXs0NZwE5c+SacUMw0zEZwJ9vcst/i6RDadQ8YAHek7TxI+6/uHtVbbMv3IP2zQ4vFiI4c10NqYnfCFt0kZnVvxKXj6h/tPrVbbE/OhH0XH4ob/Yo/tEneoRhqjvxRzNaFK3we1vv1HngXGO5G2ZP8ol6RL+220o1i0bQCRnvjoVer4VUzNgScyJJO3co8R4Ksmx7k3F6Kaz7pKpQOWXnyk+BrvCKbBlQ9Fu9I6Rc793HUFJhi3aFbFBm5VgjN+XqdlRmId9H3KVmkIzE9JU4wzNx60ypg6fHrTxRK8ufY+jpTeFew+lQW5ib5Z/2Qd2EGx3WFA/DnZfmSwRrHy5fTV/bHO5uf3qakC4gBpLtgGUb/ANSsbQ0jUp5ExuP65LSaF8J6RP8AmSx2Wcg8VOJ16fkxn/0KOoR5rzlsm08IzXrtPIcwXmVPGUXj1DZO+V6c3JPj4T5PpHnHKxpE06lARm1572rz92mL5HrXpXKzojxlGlWAnxRIdwa+IPNI715d4lu71pqCfJyfsTjwicaZgfdPXZMOmXHIDrTPFD/xC5qnYntRF+zqdifpB53dS63HVchboSaxSahTwiQ9efZC6tVd+OOoKP7ET95zjP8AEVc8WntCeKRnLUk/bKbNEs3BTM0ezcpS9cJlMz5GnBM3J4oMGwLgXSUBydIGwBLxiYlqHcgKH+OUgnYVEMI5IMLc56CgKLFMmbqPFU5VjC0zEyTNxOxSvoyP1SEjNVAWlW8PigUQxWjwQg1XDFpQaVYUZBU7WgoVhsXFndaINFkEONEpw7SmO0YDlITmkqdrygOShU0Ud88DdVKmg3bh0GPWtAE8U0irA+Fp1mQLkDjf9V9BYc+Y2c4HqXkGi8AatZlNubiOraegSvYgFDR0LUlNU/g2vQa9pa4BzXCCDcEHYVitIcldFziaVQ0/4SNcdBkEDrSSQm0DSfsonkodP+u3sH3pDknd6dvYPvSSTyZOCHDkpd6dvYPvXfJW707ewfeuJIyYbaOeSl3p29g+9d8lTvTt7B+JJJGTDBHPJQ707ewfeueSd3p29g+9JJGTDBC8kzv9wOwfiXRyTfzm9g/EkkjJhgiQclZH79vYPxJ3kwd6dvYPxJJJZMNtCHJi707ewfelV5LyR/rt7B+JJJFsNtDfJe8CBXb2D8SQ5MKm3Ej/AI/mSSTyYYIf5Lz6cdg/Eq9fkmLh/rjsH4l1JLJhgiieRup/uGdh3vU+D5JajLHEMI/9DbvSSRZTSZb8lzvTt7B+JdHJg/07ewfiSSRkycEPHJo7bXb2D8Smpcm5BvXtwZ73JJIsMEaPQ3g5Sw33BLjm83J4cBzIokkkUlR//9k="/>
          <p:cNvSpPr>
            <a:spLocks noChangeAspect="1" noChangeArrowheads="1"/>
          </p:cNvSpPr>
          <p:nvPr/>
        </p:nvSpPr>
        <p:spPr bwMode="auto">
          <a:xfrm>
            <a:off x="520700" y="3000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4098" name="Picture 2" descr="http://www.dermis.net/bilder/CD006/550px/img0021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764704"/>
            <a:ext cx="8011740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825500" y="6156593"/>
            <a:ext cx="25747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Ulcus cruris</a:t>
            </a:r>
          </a:p>
        </p:txBody>
      </p:sp>
    </p:spTree>
    <p:extLst>
      <p:ext uri="{BB962C8B-B14F-4D97-AF65-F5344CB8AC3E}">
        <p14:creationId xmlns:p14="http://schemas.microsoft.com/office/powerpoint/2010/main" val="256707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-29761"/>
            <a:ext cx="7739021" cy="5561588"/>
          </a:xfrm>
        </p:spPr>
        <p:txBody>
          <a:bodyPr/>
          <a:lstStyle/>
          <a:p>
            <a:r>
              <a:rPr lang="nl-NL" sz="4000" b="1" dirty="0">
                <a:solidFill>
                  <a:srgbClr val="21576D"/>
                </a:solidFill>
              </a:rPr>
              <a:t>arteriële insufficiëntie =</a:t>
            </a:r>
            <a:br>
              <a:rPr lang="nl-NL" sz="4000" b="1" dirty="0">
                <a:solidFill>
                  <a:srgbClr val="21576D"/>
                </a:solidFill>
              </a:rPr>
            </a:br>
            <a:br>
              <a:rPr lang="nl-NL" sz="4000" b="1" dirty="0">
                <a:solidFill>
                  <a:srgbClr val="21576D"/>
                </a:solidFill>
              </a:rPr>
            </a:br>
            <a:r>
              <a:rPr lang="nl-NL" sz="4000" dirty="0">
                <a:solidFill>
                  <a:srgbClr val="21576D"/>
                </a:solidFill>
              </a:rPr>
              <a:t>het tekortschieten van de werking van het arteriële systeem (slagaderen)</a:t>
            </a:r>
          </a:p>
        </p:txBody>
      </p:sp>
    </p:spTree>
    <p:extLst>
      <p:ext uri="{BB962C8B-B14F-4D97-AF65-F5344CB8AC3E}">
        <p14:creationId xmlns:p14="http://schemas.microsoft.com/office/powerpoint/2010/main" val="1052544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39552" y="980728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u="sng" dirty="0">
                <a:solidFill>
                  <a:srgbClr val="21576D"/>
                </a:solidFill>
              </a:rPr>
              <a:t>Symptomen:</a:t>
            </a:r>
          </a:p>
          <a:p>
            <a:endParaRPr lang="nl-NL" sz="3200" dirty="0">
              <a:solidFill>
                <a:srgbClr val="21576D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nl-NL" sz="3200" dirty="0">
                <a:solidFill>
                  <a:srgbClr val="21576D"/>
                </a:solidFill>
              </a:rPr>
              <a:t>koude, witte voeten en onderbenen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nl-NL" sz="3200" dirty="0">
                <a:solidFill>
                  <a:srgbClr val="21576D"/>
                </a:solidFill>
              </a:rPr>
              <a:t>pijn ‘s nachts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nl-NL" sz="3200" dirty="0">
                <a:solidFill>
                  <a:srgbClr val="21576D"/>
                </a:solidFill>
              </a:rPr>
              <a:t>pijn in de kuit bij het lopen (etalagebenen)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nl-NL" sz="3200" dirty="0">
                <a:solidFill>
                  <a:srgbClr val="21576D"/>
                </a:solidFill>
              </a:rPr>
              <a:t>wonden op hielen of tenen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nl-NL" sz="3200" dirty="0">
                <a:solidFill>
                  <a:srgbClr val="21576D"/>
                </a:solidFill>
              </a:rPr>
              <a:t>geen (of weinig) pulsaties voelbaar op de voeten</a:t>
            </a:r>
          </a:p>
        </p:txBody>
      </p:sp>
    </p:spTree>
    <p:extLst>
      <p:ext uri="{BB962C8B-B14F-4D97-AF65-F5344CB8AC3E}">
        <p14:creationId xmlns:p14="http://schemas.microsoft.com/office/powerpoint/2010/main" val="2665743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BDAAkGBwgHBgkIBwgKCgkLDRYPDQwMDRsUFRAWIB0iIiAdHx8kKDQsJCYxJx8fLT0tMTU3Ojo6Iys/RD84QzQ5Ojf/2wBDAQoKCg0MDRoPDxo3JR8lNzc3Nzc3Nzc3Nzc3Nzc3Nzc3Nzc3Nzc3Nzc3Nzc3Nzc3Nzc3Nzc3Nzc3Nzc3Nzc3Nzf/wAARCAC2ARQDASIAAhEBAxEB/8QAGwAAAgMBAQEAAAAAAAAAAAAAAwQAAgUBBgf/xAA6EAACAQMDAgUCBQMDBAEFAAABAhEAAyEEEjFBUQUTImFxMoEUQpGhsQZSwSMz0RVi4fAkcoKS4vH/xAAZAQADAQEBAAAAAAAAAAAAAAAAAQIDBAX/xAAjEQACAgICAgMBAQEAAAAAAAAAAQIRAyESMQRBEyJRYTJC/9oADAMBAAIRAxEAPwBWMyRUiooZ2AHXrWj5GjbTgElLoH1D81VKSRywwyntCC1fBqbIfZIOcHoaYt21n1Ypppq0Zyi06YELJxNEAPvWjY01u7aBEA9qjaaPqEUAIAGe9dMyIpltK0SBQmRkOQaQFAa5xRVKsOK4yCgCsyKoZUzFdI2moTIzQFkD1cHNCAzXdpoCwm6D2oqtIpeDNWQkfHamFh5M4roY96CWrgczQFjRf0RVegJoSvJii0CsG75oFwjcKNcFL3ORjNMCXDihhpw36V1zA5oaSc0gCgdxV5qi/OO9La/xBNKsE5PAHJoboqKbdINevbRE5/mu2LMEO+Senas/S6q3qGYpLOPykdPatizDATzGK5Mma9I9PB43H7PsFqrm0hLY9RMTT1hTA3HPxQFtILhMeonmm7Vok7prDkdaiWe3ImJiiWbPdQs9IoqEzt2/ejJa6z6u8Va2J6AppyBJyaaSyJHp4q6jbINMIMTiIpvRAmxI425zUqzsAxGKlFgeS0W03iLhAXGTWn5OnaFt3JJxWRpyRdEnBxWjbuslv/RA83v2rXLdmHi7gkX1Gm09n0+Ypuf2g5/ShtatoCRcZD7jFV0+iTSubzkgsxZ2uNzPWkPF/HtBZRxo9V+IuTG3yoUfc1Ck/RtPHB/6NrR3AhUNAjhhkGtAhXAMYP5jXlPCvE7eqX1K1p+o6frW9pbxJCOQf7WnFbwyXpnBnwcftHoa2wT2I5NVe2jDJiOZqxM5PPWa5IXjJ96uzkM+9ptjnZxyKoDHNPOsqQRHUd6TuJ/6aYijerP+KrtoqrgGqtg4FAFCMRmuTHNWzXD70CIM+9QgziovNFVZERTAXeZoZYimbq4iM0u9s9qAK7j3pqzcJWDmlGEVa0SDM0AOE4Iie9L3oABoytjJoOowRBoAWutXLZxM0O64BM4ArH1/ja22NrTAM8ZPQf8ANJui4xcujX1WutaYetgD2ryvievN++WEnoBQ71y7dcXLtxHkSAGkj5obKDcLFjBEfNZSk2dmLEov+ml/TvmXdSGLHCHn5r2mntMoBIgxXmf6e2W7booButBz26xXq9KwfBZJ4gtEVxyatnp41UQy2pyYpm3bVYHJPtUt2FaQrJAwzButDJ0xlRdh5gDiocqL0OWgN0ginAk2wRyKQtWzpVBvH0g/VPSjtqYPoYbD1HBrWL1ZnKJV7gViTXDeJWEJg5oT3Q4k5oT3ghgc0nIOJd3luKlL+YGJLYNSiyaMu7oLiyySR260bw+6LdwpdUBzkHvTW49c/JpPXKrBI56RXdOKa2eRgyOMqR4Xx7xPxG/4hqLF6/cNsXCoQGABNN+Gf03qdTb81xKkSAOQa1hoLVnxQavU2w8/QpzL9Jr1PhFgKgN1pdsk9p6fFc7l6R6cYOXZk+G+Bfh7S7smcxiabvWzab1KVEzFemVLaLxI70prbFrUWWG0hpxUtstwjVGWmpKn/U+mPq9qYV1bKMPmaU2Mga04kkY+Kpbsbb8ZURIIrWOQ4Z+NvQ8yz1Pt3pe6Bxgd67suDG+O0jmqFmDDeuOCV61opo55YJr0DuKy+096G3Aot29bbExGDPWgkr3Bqk0zJxku0cn4qfNVY9qqGpkh7ce1EAIOKCmIijhqAJBOSao6zJii4iBmhkdB+lACjrHIih5DUe9AHNK7wCByZ4FOwSbGVOKFfYDLcAc0rqtbcsKxWwzBRJjtXmfEfG9TqibVshQeQO3zUc4vo2WCftHfHPFWuO1qwx29WHWsgTbKmMHMd6M+kvrpbequW28m4SA1VZ7bKpVtxjgio5WdMY8VRBda5mY3EDtFduxcvkWx6F49zxU01vfdUPgAgkA09dtWWujZKqwC5xNS+zWKBWNUdKSjLuYdD0prQa9/PDXmRRM55pe5pnF1nWCJgKMnNF01tJKlXlh+XmaXGLHzlE9Tp9ZBN/TuwQcsXBmr/wDXtPccJdkjhmAwKwE062dLcF1mDETAbj5pfTWyl0CGIJkdzWfwx/S3mZ9M8Nd1tMisracoTsbPMcULW3rSbRZAVf7R0pXwZ7i+GWzcUSUCA+wxI70rqXd77ACAOKx6VHXHqxprxZTGKWNyQZNA870lSY70NrsCMUkrJlIb3xyx/WpWc9/1fWB81KujLkb58v8Au9XbvSmsChrbKwiSOaI26AFOe3vSOqEruBAKmQPevQl0eLCVSTHrdrzxDxxzFFs6k6fAtXHI6qs0HR3A9mBywzNaFq0VUHknmuNuj3cb9of0N99Qn07SRw3SpdDWmmRRdIkBWGARRNZZ3LKrFHY29mLdSbisBOaL+HKgGMHPFWa2RcAGaeKDygCZIFRdCklYidOCp2tB7RQGst1X7jFaLIRwftVWsqBkNPagmjJuWCQSAD0zQG0wY+pYitV7REkKPvQmtk8xHtRdBxTMt9KRMFo+aA1tw3Mnsa1r9o7fSpY9qDcQqqjZtM5xNUsrRlLx4S9CKs6j1K3yKuL6RM5o+lK3LbDfvKnNS5aWCR/FWs7MH4afTA/iN30AmuN5jAkvHsKJYQBBNWuldpHSolmkbQ8SC7Qo+mYgncSYqiaUKQY9XX2p5ZPSq3itlDccYHOayc2/Z0QwxXSFtHp7b373nf7TDZzivIHwwJ4pq7UqVz5cmFaK1fGvEEtm3py7hW9UKMH5rzFx74v+epYMrSu4SKrGm1aJyzV0a/jOh12j0o/FXCBEKFPpAngCsfUax9Tas7ltg6dYACxuz7Vp3PFr2pshtTp2m3gksdn6Uumj36Y3JVTeMBBHQ1rjT/6MJtVaBrdW/ebU3EFi3tVcAmBxIHWmb1ixe8tLF1rhMkscA+1L2NPcu3SgyqHbHQmmtIy2NVDQAsjAxW1fhlYL8FcWzcvLcBe24V1n1LPE9xRdGlxWcsVDAwV7juK9L/SFpfEP+o2yAyNaAYH5ORXn9Y9yzqTYcQ9tirRHSs7e0V/Q3hqC5qltFZLEyWaMcf5rfs/09aF5RqG2KDMW+WHv80H+nNHYN/8AF33+hYCjlj/7Fbd+4qKTJL9BPSsZzblSOrHiVbDai9as21S3ChcKo6YrKvtyScmo9wucnIpe4wYwamtGrdKhVru+6UE4Hq7VS5qBZQ7iMV3UXFQEjE/vSDBnbc32HatceJyOLNnUVRxr9xjIUAH+45qV2G7D9KldPCJxfNP9PZJERcBE8CuNYVh6oM4IWnRYDAiCwU9BiKE+m2N/p+j/ALe9aHOY9knS6k2nwOVPtW/pbo2AmIrJ19l3tywCMuVaOfaaJ4ZqVuW/Uc9fauTLBp2ep4mZSXFnorN8AIQcA1q3DZu2t26ARXnrDCIrQ0WoNtgTkDpWaZ2Sjexe4kXwYPpNHksBjE8CmtZba6hvhQpPEZpbTjaCp5maQrtBvLFDdN3QUYKYmc0RVBGeKTFZm3bMHkyfahPbwOa1ntKx4pW9azETNJ6GmZ5EcVRsA041mMYoT28Z/es2yqM97Ww/6YVFmWAHNAvmBHWtFxOKU1FoE0JlKImCSBzV9omubCAJx2qymT3PtTLpIJHWk/EkFy2EK7geRTagkEyCB2pTVaq1YLM7SFGR2qWUkuzyvjjsmsHqHqQ2ypFW8PuI2hbQ6u2S+4myVALCeg/4rup1NnxTXLfe2ttFbmDJHHFHB01u6XtBjethgJECSOa3jqKicUl9nJC7WGdRptUVs6ZJNy6SJMdAO9CfSXNZ5dnRWZu3TsVAeAPf/NC8TGm1KOF3gohfg9P56VbwnU/hSl6zdIuK29WPJA6H2NaxxtLRhKafYPW+HXvC9T+Fe4jXlUMwXoT0q920POV32hdgwuAGFC1WtXU6q5f1Knc77m2jp7dqNbt2wu1fUC2QwrZdbM2X8F1I8O8Qt3rVyG9SbehBFD17HWa9ypAZn57k1nXtUDrGfaqqTIVeBTmmugOXgHEtPEVnKO3IuMlVM1dNf/B30JA2xzNbl65+IIey4j+a8+/lW/DvOciSdkbZHHQ0Tw3xD8JcXSEAsFnmds1yqLs61kUUaXqDFThyf1oD3GLFEBJ6+1M7WvQXkAmfn/xRUsKpMASOa6ceF9s4s/lraiIrpwcmS3XvUGmA5gfxWh5a8nFcNuD0Me9dKSXR57k27Yj5QAEg1KbKfP3qUybPT2ntNyS3cCi+SIwygjBHWvM2NWw6z7E09Z8TKYP8Umh2aNywVkAGRnOJFZt7RC2zXLNsK/LbMBqdTxIN/uBWx+amDqrFxMMoboCOlS1aplxk4u0Zem1MRJz1mtOzd3dc96ztXpbLqbli4BdH5e9D0mshtj4ZfeuSeNxPWweQsip9nqtHqisI5lO0TRGtjfvRgZ4rIs6gETIp/TsXYbjjrUJm7j+DotKE3flNcddsQKLIDAj6TyK5cBnPFVRmDkbecmhOe/IohG0YFCck/NQxoGU6xFBu2pGaftwwM4oV23O7IqaKUtmTdQ7vSKDcSehrVax9IHUTSOu/0LJuLG0GCaEqNVIwfFLxsBVBgsREifmsq3f1A1T6zz0tCQSDia0fEXW/qEVTG7t2GaydfpyX/wDj31QbR0OTNVGNsxyzNi3rtHqx5t/Ui24xIO2fmkNZctLcI0zi4rAk+qd1JeQwJUw7bBvbufamfCrVtFYgsbxaVBaAIIqnjVbMvlfoV0ulsXrG+2NrSSwmINU1Gkt2rLX7BcmTgSdveK0E2jzmuILfmg79okI04xRtJeVrTsjpcEQQoM/p296LaYqTPNuht6mWB8sidwmDII5+9LWltW02btwjaVIiT7Vq3tqi75bN5YfI6c4NZGrBs3VYYVuhMxW0Z2zKUKKm2VRtwgMIE1dtRuXdaUqeC3AFPWPC2fQvevW7kgiWjAXqR3PH70vd0Nu8Fs6PzFu3cAO3vye3WrU0yeLXZNBobWqtaYDF12LMxPC9xWpqfCdJY09xbLOeoZmGf+KD47+F0I0uj0F0PqrQl7lsggYiKS0en1vibqt+44tA+o9/v1rKpSdrovlGMdkNnWa2ztW76V+lGcfwOK0/B/CxpmN26d10nBPCitHTaG1p1UKoAUYpkKFzx/FdEIV2cOXNy0iyjAkf/tVwD246TxXBAEEfbqatvxA6dulaGBDPJJE9Y5qhXpn4qSSM/wAVIkREdqAKMpJ9QJPsalXBPYt7ipQAutszAmfareW4AxI64pzyiQWyf7swAe9c2ETwQPqC/wA0AKgNHJ+1c3OOJNMFZHBHfP71w25MiZHMD96QxdrrHqfiaC/mbgynaenvTzWQxMxPaZ+9U8hlBwR8CPvSasqLraC6LWmRbueljxPX4rb02pAgzXnzZUoVeJnpkg9xXbGsbSXFW6SVmNx6fNc08VbR6ODy7+sz2dnUD0knFN7g3X4rA0+oF1ZBx+tO23gCDxWVnbxT6NMGRHWhOCDEZqlu8I9WKtcYGCTSbJqmc3bXGcMc0T6pJMAckUG6p8vkYq29kGCMieeai6HRLpG8KsiTg1l+LWWtWrlpfUohjPatDctzS3WfDiCBPIOKzfFdU4t3PLljtKkg0vWy4pnk74dtUzBlBDFQB0HWhG1c32woUA/UzcdMUVNjaq7kgMAy9+Ov71VLTvNu40naCAeYP/FbRro5pIXNoi6UDBSxgA/PFX02t8mzf9MuLywOYkQavft+XqbbMu6AZExj5rvh/h51H+psYTEH/mm3cdkqL5aA6rTG6l0rcLG5n0HHxxSjW7unt+gbGHM//wAr1drwyV/00A28MzVW54cqrtKoT19ODWXyM6l467s8guqurK27zWy2GVWgRnBH7/eiWPCG1Db9RcG0mV29a1b/AIAjXw6GAGmPeu3Hu6XUC2ACdvpgVM8mtCjip/YV1B1di4LdhQyLCsDgEfNef8Turdu37ssIjYobB969au+4m4Y3fWsVjDSXW1V7T21VkeNyspgZ5n4rTDL0Y+QqXJGb4L4aNSHfzgIELaH1E17CzYW0oAAWI9I/YVPD/C7OkXfbT1kASRR1X1Y/SuyEa2eXlyctIioCeOv61dUzHPWKqlxcrIxiOookdW46gDj2rQxortAHMiqOCB7d+1MbeuB03D+BVGQg52g9ulAgCyMn+K4xzgYq2JxzHUfxQ3cA5P6f5oA4zEGJP2qUB7nqwWj2qUAa4T8zKJGPV2q20kxBYDHpwCK6vQkDcv8AdkkfFFUyQoBMZHaKGAqbJVsFcCVgT9qrBleRP0ljTLD1Qh5yAomD2qht+nI2yeeSDSGBPMLzyAB+oqEwvGBkbjyO1ddGIkgxOZMAGqSQTtgd4HBoAuI2gL0GIEY60pq7IdOBkdTyKK5PBwJzuPBoTsRwAPgTBpMpGdpPELvht/Y8tZ7dV+PavWaHVJqLQuW3lTxXmNVaF5SIMjIkUrodRe8OvhR9JOV6H3FYzx3tHd4/kOOme/S4KNYeD65jpWRo9UmoRXUgz0p9Lkj3rmao9JNSWjS3LOSfv1pa83lSRBXke1CW5IIn/wAVXUeZeQrBLEQNoqdSEo0wF+6rMRbYGBweuKT8SMIPKBlre4t2ntQgLgJVTkE/VRW2PbVW3AjjaeO4pVo3cdaPK3HFu8CoAIbaZ5NN3b11GlLLFnHPSh663cF4k25VTBbtW1ovKNhIVS59RJExT5aRzLHcjB1Wm8S1iAQGA6jpXpvAtLc0mnX8T6miFBj+O1NIFtudrPPO6eaYJt7RtVdw6zVO2jRY1F2D2w0L/wCKrdTk4Ndu3DbgyO5Aqhui4u6Y7DvU/wAKbF7tsHilbxtW2DOoLDgxxTVxirQQcnFA1DAKZggVPYnLQjqbiqhI/NTfhmgjT+ZqFO9zwB6gKVsta8w6m+RsQ+hJ5NF1Hidy9IsI0N+YCuvDipWzyPKz8nxQXXMtuEBJmlPNECTNL7b7kkqQe5MVZNPenJA+810o4gxuKSAw3EGQx796N5gOBHz/AJoC2D1Y94A5oi2tp4J+TNMXIYWSJmPY9Pf5rp7AMR2P81QG4cdPYVGRm5JP3oFZS4gODiOpbIpVrZPLfoKb8nqR+3NTyx8+8UxWzPOmtk8N92qU+ySeDUo0FsZtekSAAQPzGZHxRcEgZIH0zxQbfpMgKI9QLDn7UZTv9I9R5XsKTKLlVdwFPOQF6GreXyYAkww5Iqo+oCcNmF6GuswZ8+mcMOT81IyrW1BJKcCGLUNrYPUsV7YBFFL53Nlh1brVWYcfcHpQAtctRxtmOgmR2pV0k4LEe55FOsxiJx0HEUFhIJMYyD/NBQg6HkR+vWlr1hXBGB2I6VoEc8E5/XmoUDGCQM9u9IqzP8O1FzR3juMqeV7+/wA16fTahbqB1aQRisO5pw65knmQODxVNHefRXfKadhODFZZMd7Ozx8/F0z0jsQZBoun1BY7WJg0kl8Moiui4Vae1cLuLPTi1JB9Rp0F7JjMzSd4stwltoHGTEzxWjbt/ibTh4B2mGjmvO+PWr1zXWHvMTbEgqBAnEf5rbg5aH8vBDF023YWyyy8cSZolmy9u6FacZ4/msHxC9qNDes7pW2X3Bj+YV6vw++l0rdYwt0TKnoah4mmTHKnci5G5Qd0g1eTbAJzHApy9asX7TG0B54XCoI44kdaR0tt9TvYMABECnJSWgWRSVgxNxmLcdqY8PsKdWpbIB+npTeo8NYQbKmPnmpoVaxvlfWO9VHG06ZnPKuOgf8AUKi3cXaFC7eQK80qXdbcK25KL9TVqePas37gsKQCTJPYUHT6pNJaW2iwB1PB962jiuVnDlz1HijlvwzZG1AJEcUwnhz9e3HSqDxAx2ngV38cZ6xxmug8/QRfD+gg1caNQDkCOh5pc685WYjn2qjatj1IjpRsNDY09skxkxn2qeRaGdyg9uopE6voufbqaGbzN7k9+TTSE2jT8qwDzP7TUNuwPzfJHNZYvsOMkc96m9usmOnEU6FZpslgD1CD37fNDYWB1+NuZrNZzM7jxx1rnmyCSc9StFBY9Fr8qFu5mpWa13aYx+tSnQWHR/YAj6d1XFwzDfIk4pBb5EbSB2IzFd80mcSeo5oGaAv5OcHkDoa6NRJMETGfcVneYTnr371ZZPekwHvNjAOek5mq7x1wOkmY+1AVJ5YfY8+9HVIzuk+wif8AzSGWJ9pJqhjEQMSase7fHx2roHMgTx/xQAJ1zwARB/Sh+WQPqHb/ADR2ImTAHP2qhMGCw7YHXp+tIqyoZY9RPM8d6rdRL1va65AxNdZS0Ha3sP5FLspVuQRyCT/796YWwtp2sv5bZH5Sadt3AeayLtxwDIBHTmRR9Fqd4zhhyK5c2K1aPR8XP6Z6DTXps7G6GaV/qXTt+FtX7FtrlvcHuAdBmf3E1zRHewM1oa1XHhOrO4wtokQYjpNRiu9nRmehDTpZbT2tPqEDq6723iVWRgD4NbVjTH8UdTpkRN4Cuij0ss8rHBHUVnW2ttbtXQw8tkEgc094Te8m+yc2+/7j/Nd0opqzgUmmKanS66x4i7aa0b1q603kaGgdSP5jHFaOn0yadEdINxgHcE5mKf1aWv8AcukAYMjtQbgW5tCkwg4gfzXNx2dHyWqGA42qxAkjisfxG5tU3JKzyQa04i1vb6R1NeW8V1i39Y9s/QuTOK0SsynLirE3+tnM7mP5j+lAMGIMT06Gr3roMBT9j0FDB3GOOhH+BV1Rwt8nbOnC88/vXC7LIMfHT7UTYCDyDwR/xXfLIG0dPyN0oFQIbjiAPYmpDTH7E1cieBPZTzXUTcYEtPKnk/FAFSs4k/fk1YQRBMjjPP2o2yR6vUBg4yPYVUjcIAkDgf200KiADZnMe3FVMHBE9hOfvXSJgCWHSOZ96jmVljIJ+oc0xA3gzksv9w5obnhgeBz2HvV7nBPMRLKOBQnHpBjpg/8ANMChk5VAR3J5qVIBJm0z/wDchMVKBC6vMg/p0NFWD3McdxQ7QPbHY00qHBMg9DEmmMiJkGMnr3ppbQA3ekkZBJml2UqpPXr1I965b1GzoMH7UhofTEQywMggdDUY/lmYkCk/xKjg/tmuNqjJJJHWlQxswcxIwTXSQscdvuKROo7ZHzXDqPikFDoYboO3uMVGIyNxYcGB06Uib85n9KnnEQRkfNAxx1PbPBLN171wxJIVR1gCfmgrqEYZgGIrnnckMZ5wKALunQM2OsfoaTu2trBl3A9M/r+9Ha9kSSRxG79qA7hm9MEz7maBq07Q74frCr+Xdw4Oa9Jo74OTlSIYRIivHnT37gGy2Z7xEfetDQ3tTpgBfggdjWThXR2QzclUg+tRdN4mbY+i4TeQKwwp7feaZtXboLsoIDcz0HejWdTorrqb1tLoAIAYZX2HtR/P8MUR5Djd0DGBW0Z0qZLV9GhpdUNTY8hwCSkr8zTVy9b8P06Leh2Als1lWtf4dpybttijpnYondIrD1/9StqrtxLVqS4iDmB71nJW9DTrs0/Ev6gLhthRQPoWK8/dDX7rPccszeo7uTQbFtnbfcBPYdqbIXcDgiMRgk1SVHPlnyega2Bjt/Hv80ZExAGBwP7RRFAYSxkA/UOpooVCh3GQPqbmT2oMwCgAcSPyjqPerQCvAdZx3mibR+bHdgf2q6r68kKSOR0FAmLNJU7gWXqx5ntVlwMHpyv5RRiACGY7W/Kenya56QgP/wCJiQTQIXBkzn/tIxHuas3Ab6lzBHJ/WiMoMsTtP5iMgntiqsQGj/bYjJ6AVSAGxMEsZ7us1QekgmA2IZYx811gQQT6D07fOaEcKDJjp2amIjkLk5HQj81DdoBYEgHBdeD7VwkqzAkIThj0j2qrNwB6T0HSPvQAJyN2QB7LUrjYiEb5B5/apTAJbHXtz703YtMw9JADfrUqUAN2NM7KSCBGDnmo3h1m4cCCalSkMEuhssAFBmeveqtokVysCQalSkCLHQJkGO+KG+iSR2NSpQygB0ikek+2aE2nA/NmpUpFI7Y0T6i4EVgDPJNbCf0yAgNzUGYmFFSpSKRZvCtPp+hb/wCrNctLbj0IF+BUqUCYXywRH2rjWQRmDUqUAKajSQC6ECM0kGuofRcKzz1qVKYJsXa1duvL33/+0xXF0SrhXapUoG2GIZAIuN2q/wDqyXDgYgxipUoIOJqC1zaBtbPHEUdNQSQAIPQdPmpUoEwiXPTOYB4OZNXUk7iD9P1e9SpTRJZDuMDEiWxUuMdsjAMiOgFSpQBSTs3pAWYCnOe9VtHcHZJ2qRuU9TUqUAcddwkHkSwoDEQSBkzg5AFSpTEVYym9fpmNp70E/S20mBkjvUqUALMwn1FhOYBqVKlAH//Z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" name="AutoShape 4" descr="data:image/jpeg;base64,/9j/4AAQSkZJRgABAQAAAQABAAD/2wBDAAkGBwgHBgkIBwgKCgkLDRYPDQwMDRsUFRAWIB0iIiAdHx8kKDQsJCYxJx8fLT0tMTU3Ojo6Iys/RD84QzQ5Ojf/2wBDAQoKCg0MDRoPDxo3JR8lNzc3Nzc3Nzc3Nzc3Nzc3Nzc3Nzc3Nzc3Nzc3Nzc3Nzc3Nzc3Nzc3Nzc3Nzc3Nzc3Nzf/wAARCAC2ARQDASIAAhEBAxEB/8QAGwAAAgMBAQEAAAAAAAAAAAAAAwQAAgUBBgf/xAA6EAACAQMDAgUCBQMDBAEFAAABAhEAAyEEEjFBUQUTImFxMoEUQpGhsQZSwSMz0RVi4fAkcoKS4vH/xAAZAQADAQEBAAAAAAAAAAAAAAAAAQIDBAX/xAAjEQACAgICAgMBAQEAAAAAAAAAAQIRAyESMQRBEyJRYTJC/9oADAMBAAIRAxEAPwBWMyRUiooZ2AHXrWj5GjbTgElLoH1D81VKSRywwyntCC1fBqbIfZIOcHoaYt21n1Ypppq0Zyi06YELJxNEAPvWjY01u7aBEA9qjaaPqEUAIAGe9dMyIpltK0SBQmRkOQaQFAa5xRVKsOK4yCgCsyKoZUzFdI2moTIzQFkD1cHNCAzXdpoCwm6D2oqtIpeDNWQkfHamFh5M4roY96CWrgczQFjRf0RVegJoSvJii0CsG75oFwjcKNcFL3ORjNMCXDihhpw36V1zA5oaSc0gCgdxV5qi/OO9La/xBNKsE5PAHJoboqKbdINevbRE5/mu2LMEO+Senas/S6q3qGYpLOPykdPatizDATzGK5Mma9I9PB43H7PsFqrm0hLY9RMTT1hTA3HPxQFtILhMeonmm7Vok7prDkdaiWe3ImJiiWbPdQs9IoqEzt2/ejJa6z6u8Va2J6AppyBJyaaSyJHp4q6jbINMIMTiIpvRAmxI425zUqzsAxGKlFgeS0W03iLhAXGTWn5OnaFt3JJxWRpyRdEnBxWjbuslv/RA83v2rXLdmHi7gkX1Gm09n0+Ypuf2g5/ShtatoCRcZD7jFV0+iTSubzkgsxZ2uNzPWkPF/HtBZRxo9V+IuTG3yoUfc1Ck/RtPHB/6NrR3AhUNAjhhkGtAhXAMYP5jXlPCvE7eqX1K1p+o6frW9pbxJCOQf7WnFbwyXpnBnwcftHoa2wT2I5NVe2jDJiOZqxM5PPWa5IXjJ96uzkM+9ptjnZxyKoDHNPOsqQRHUd6TuJ/6aYijerP+KrtoqrgGqtg4FAFCMRmuTHNWzXD70CIM+9QgziovNFVZERTAXeZoZYimbq4iM0u9s9qAK7j3pqzcJWDmlGEVa0SDM0AOE4Iie9L3oABoytjJoOowRBoAWutXLZxM0O64BM4ArH1/ja22NrTAM8ZPQf8ANJui4xcujX1WutaYetgD2ryvievN++WEnoBQ71y7dcXLtxHkSAGkj5obKDcLFjBEfNZSk2dmLEov+ml/TvmXdSGLHCHn5r2mntMoBIgxXmf6e2W7booButBz26xXq9KwfBZJ4gtEVxyatnp41UQy2pyYpm3bVYHJPtUt2FaQrJAwzButDJ0xlRdh5gDiocqL0OWgN0ginAk2wRyKQtWzpVBvH0g/VPSjtqYPoYbD1HBrWL1ZnKJV7gViTXDeJWEJg5oT3Q4k5oT3ghgc0nIOJd3luKlL+YGJLYNSiyaMu7oLiyySR260bw+6LdwpdUBzkHvTW49c/JpPXKrBI56RXdOKa2eRgyOMqR4Xx7xPxG/4hqLF6/cNsXCoQGABNN+Gf03qdTb81xKkSAOQa1hoLVnxQavU2w8/QpzL9Jr1PhFgKgN1pdsk9p6fFc7l6R6cYOXZk+G+Bfh7S7smcxiabvWzab1KVEzFemVLaLxI70prbFrUWWG0hpxUtstwjVGWmpKn/U+mPq9qYV1bKMPmaU2Mga04kkY+Kpbsbb8ZURIIrWOQ4Z+NvQ8yz1Pt3pe6Bxgd67suDG+O0jmqFmDDeuOCV61opo55YJr0DuKy+096G3Aot29bbExGDPWgkr3Bqk0zJxku0cn4qfNVY9qqGpkh7ce1EAIOKCmIijhqAJBOSao6zJii4iBmhkdB+lACjrHIih5DUe9AHNK7wCByZ4FOwSbGVOKFfYDLcAc0rqtbcsKxWwzBRJjtXmfEfG9TqibVshQeQO3zUc4vo2WCftHfHPFWuO1qwx29WHWsgTbKmMHMd6M+kvrpbequW28m4SA1VZ7bKpVtxjgio5WdMY8VRBda5mY3EDtFduxcvkWx6F49zxU01vfdUPgAgkA09dtWWujZKqwC5xNS+zWKBWNUdKSjLuYdD0prQa9/PDXmRRM55pe5pnF1nWCJgKMnNF01tJKlXlh+XmaXGLHzlE9Tp9ZBN/TuwQcsXBmr/wDXtPccJdkjhmAwKwE062dLcF1mDETAbj5pfTWyl0CGIJkdzWfwx/S3mZ9M8Nd1tMisracoTsbPMcULW3rSbRZAVf7R0pXwZ7i+GWzcUSUCA+wxI70rqXd77ACAOKx6VHXHqxprxZTGKWNyQZNA870lSY70NrsCMUkrJlIb3xyx/WpWc9/1fWB81KujLkb58v8Au9XbvSmsChrbKwiSOaI26AFOe3vSOqEruBAKmQPevQl0eLCVSTHrdrzxDxxzFFs6k6fAtXHI6qs0HR3A9mBywzNaFq0VUHknmuNuj3cb9of0N99Qn07SRw3SpdDWmmRRdIkBWGARRNZZ3LKrFHY29mLdSbisBOaL+HKgGMHPFWa2RcAGaeKDygCZIFRdCklYidOCp2tB7RQGst1X7jFaLIRwftVWsqBkNPagmjJuWCQSAD0zQG0wY+pYitV7REkKPvQmtk8xHtRdBxTMt9KRMFo+aA1tw3Mnsa1r9o7fSpY9qDcQqqjZtM5xNUsrRlLx4S9CKs6j1K3yKuL6RM5o+lK3LbDfvKnNS5aWCR/FWs7MH4afTA/iN30AmuN5jAkvHsKJYQBBNWuldpHSolmkbQ8SC7Qo+mYgncSYqiaUKQY9XX2p5ZPSq3itlDccYHOayc2/Z0QwxXSFtHp7b373nf7TDZzivIHwwJ4pq7UqVz5cmFaK1fGvEEtm3py7hW9UKMH5rzFx74v+epYMrSu4SKrGm1aJyzV0a/jOh12j0o/FXCBEKFPpAngCsfUax9Tas7ltg6dYACxuz7Vp3PFr2pshtTp2m3gksdn6Uumj36Y3JVTeMBBHQ1rjT/6MJtVaBrdW/ebU3EFi3tVcAmBxIHWmb1ixe8tLF1rhMkscA+1L2NPcu3SgyqHbHQmmtIy2NVDQAsjAxW1fhlYL8FcWzcvLcBe24V1n1LPE9xRdGlxWcsVDAwV7juK9L/SFpfEP+o2yAyNaAYH5ORXn9Y9yzqTYcQ9tirRHSs7e0V/Q3hqC5qltFZLEyWaMcf5rfs/09aF5RqG2KDMW+WHv80H+nNHYN/8AF33+hYCjlj/7Fbd+4qKTJL9BPSsZzblSOrHiVbDai9as21S3ChcKo6YrKvtyScmo9wucnIpe4wYwamtGrdKhVru+6UE4Hq7VS5qBZQ7iMV3UXFQEjE/vSDBnbc32HatceJyOLNnUVRxr9xjIUAH+45qV2G7D9KldPCJxfNP9PZJERcBE8CuNYVh6oM4IWnRYDAiCwU9BiKE+m2N/p+j/ALe9aHOY9knS6k2nwOVPtW/pbo2AmIrJ19l3tywCMuVaOfaaJ4ZqVuW/Uc9fauTLBp2ep4mZSXFnorN8AIQcA1q3DZu2t26ARXnrDCIrQ0WoNtgTkDpWaZ2Sjexe4kXwYPpNHksBjE8CmtZba6hvhQpPEZpbTjaCp5maQrtBvLFDdN3QUYKYmc0RVBGeKTFZm3bMHkyfahPbwOa1ntKx4pW9azETNJ6GmZ5EcVRsA041mMYoT28Z/es2yqM97Ww/6YVFmWAHNAvmBHWtFxOKU1FoE0JlKImCSBzV9omubCAJx2qymT3PtTLpIJHWk/EkFy2EK7geRTagkEyCB2pTVaq1YLM7SFGR2qWUkuzyvjjsmsHqHqQ2ypFW8PuI2hbQ6u2S+4myVALCeg/4rup1NnxTXLfe2ttFbmDJHHFHB01u6XtBjethgJECSOa3jqKicUl9nJC7WGdRptUVs6ZJNy6SJMdAO9CfSXNZ5dnRWZu3TsVAeAPf/NC8TGm1KOF3gohfg9P56VbwnU/hSl6zdIuK29WPJA6H2NaxxtLRhKafYPW+HXvC9T+Fe4jXlUMwXoT0q920POV32hdgwuAGFC1WtXU6q5f1Knc77m2jp7dqNbt2wu1fUC2QwrZdbM2X8F1I8O8Qt3rVyG9SbehBFD17HWa9ypAZn57k1nXtUDrGfaqqTIVeBTmmugOXgHEtPEVnKO3IuMlVM1dNf/B30JA2xzNbl65+IIey4j+a8+/lW/DvOciSdkbZHHQ0Tw3xD8JcXSEAsFnmds1yqLs61kUUaXqDFThyf1oD3GLFEBJ6+1M7WvQXkAmfn/xRUsKpMASOa6ceF9s4s/lraiIrpwcmS3XvUGmA5gfxWh5a8nFcNuD0Me9dKSXR57k27Yj5QAEg1KbKfP3qUybPT2ntNyS3cCi+SIwygjBHWvM2NWw6z7E09Z8TKYP8Umh2aNywVkAGRnOJFZt7RC2zXLNsK/LbMBqdTxIN/uBWx+amDqrFxMMoboCOlS1aplxk4u0Zem1MRJz1mtOzd3dc96ztXpbLqbli4BdH5e9D0mshtj4ZfeuSeNxPWweQsip9nqtHqisI5lO0TRGtjfvRgZ4rIs6gETIp/TsXYbjjrUJm7j+DotKE3flNcddsQKLIDAj6TyK5cBnPFVRmDkbecmhOe/IohG0YFCck/NQxoGU6xFBu2pGaftwwM4oV23O7IqaKUtmTdQ7vSKDcSehrVax9IHUTSOu/0LJuLG0GCaEqNVIwfFLxsBVBgsREifmsq3f1A1T6zz0tCQSDia0fEXW/qEVTG7t2GaydfpyX/wDj31QbR0OTNVGNsxyzNi3rtHqx5t/Ui24xIO2fmkNZctLcI0zi4rAk+qd1JeQwJUw7bBvbufamfCrVtFYgsbxaVBaAIIqnjVbMvlfoV0ulsXrG+2NrSSwmINU1Gkt2rLX7BcmTgSdveK0E2jzmuILfmg79okI04xRtJeVrTsjpcEQQoM/p296LaYqTPNuht6mWB8sidwmDII5+9LWltW02btwjaVIiT7Vq3tqi75bN5YfI6c4NZGrBs3VYYVuhMxW0Z2zKUKKm2VRtwgMIE1dtRuXdaUqeC3AFPWPC2fQvevW7kgiWjAXqR3PH70vd0Nu8Fs6PzFu3cAO3vye3WrU0yeLXZNBobWqtaYDF12LMxPC9xWpqfCdJY09xbLOeoZmGf+KD47+F0I0uj0F0PqrQl7lsggYiKS0en1vibqt+44tA+o9/v1rKpSdrovlGMdkNnWa2ztW76V+lGcfwOK0/B/CxpmN26d10nBPCitHTaG1p1UKoAUYpkKFzx/FdEIV2cOXNy0iyjAkf/tVwD246TxXBAEEfbqatvxA6dulaGBDPJJE9Y5qhXpn4qSSM/wAVIkREdqAKMpJ9QJPsalXBPYt7ipQAutszAmfareW4AxI64pzyiQWyf7swAe9c2ETwQPqC/wA0AKgNHJ+1c3OOJNMFZHBHfP71w25MiZHMD96QxdrrHqfiaC/mbgynaenvTzWQxMxPaZ+9U8hlBwR8CPvSasqLraC6LWmRbueljxPX4rb02pAgzXnzZUoVeJnpkg9xXbGsbSXFW6SVmNx6fNc08VbR6ODy7+sz2dnUD0knFN7g3X4rA0+oF1ZBx+tO23gCDxWVnbxT6NMGRHWhOCDEZqlu8I9WKtcYGCTSbJqmc3bXGcMc0T6pJMAckUG6p8vkYq29kGCMieeai6HRLpG8KsiTg1l+LWWtWrlpfUohjPatDctzS3WfDiCBPIOKzfFdU4t3PLljtKkg0vWy4pnk74dtUzBlBDFQB0HWhG1c32woUA/UzcdMUVNjaq7kgMAy9+Ov71VLTvNu40naCAeYP/FbRro5pIXNoi6UDBSxgA/PFX02t8mzf9MuLywOYkQavft+XqbbMu6AZExj5rvh/h51H+psYTEH/mm3cdkqL5aA6rTG6l0rcLG5n0HHxxSjW7unt+gbGHM//wAr1drwyV/00A28MzVW54cqrtKoT19ODWXyM6l467s8guqurK27zWy2GVWgRnBH7/eiWPCG1Db9RcG0mV29a1b/AIAjXw6GAGmPeu3Hu6XUC2ACdvpgVM8mtCjip/YV1B1di4LdhQyLCsDgEfNef8Turdu37ssIjYobB969au+4m4Y3fWsVjDSXW1V7T21VkeNyspgZ5n4rTDL0Y+QqXJGb4L4aNSHfzgIELaH1E17CzYW0oAAWI9I/YVPD/C7OkXfbT1kASRR1X1Y/SuyEa2eXlyctIioCeOv61dUzHPWKqlxcrIxiOookdW46gDj2rQxortAHMiqOCB7d+1MbeuB03D+BVGQg52g9ulAgCyMn+K4xzgYq2JxzHUfxQ3cA5P6f5oA4zEGJP2qUB7nqwWj2qUAa4T8zKJGPV2q20kxBYDHpwCK6vQkDcv8AdkkfFFUyQoBMZHaKGAqbJVsFcCVgT9qrBleRP0ljTLD1Qh5yAomD2qht+nI2yeeSDSGBPMLzyAB+oqEwvGBkbjyO1ddGIkgxOZMAGqSQTtgd4HBoAuI2gL0GIEY60pq7IdOBkdTyKK5PBwJzuPBoTsRwAPgTBpMpGdpPELvht/Y8tZ7dV+PavWaHVJqLQuW3lTxXmNVaF5SIMjIkUrodRe8OvhR9JOV6H3FYzx3tHd4/kOOme/S4KNYeD65jpWRo9UmoRXUgz0p9Lkj3rmao9JNSWjS3LOSfv1pa83lSRBXke1CW5IIn/wAVXUeZeQrBLEQNoqdSEo0wF+6rMRbYGBweuKT8SMIPKBlre4t2ntQgLgJVTkE/VRW2PbVW3AjjaeO4pVo3cdaPK3HFu8CoAIbaZ5NN3b11GlLLFnHPSh663cF4k25VTBbtW1ovKNhIVS59RJExT5aRzLHcjB1Wm8S1iAQGA6jpXpvAtLc0mnX8T6miFBj+O1NIFtudrPPO6eaYJt7RtVdw6zVO2jRY1F2D2w0L/wCKrdTk4Ndu3DbgyO5Aqhui4u6Y7DvU/wAKbF7tsHilbxtW2DOoLDgxxTVxirQQcnFA1DAKZggVPYnLQjqbiqhI/NTfhmgjT+ZqFO9zwB6gKVsta8w6m+RsQ+hJ5NF1Hidy9IsI0N+YCuvDipWzyPKz8nxQXXMtuEBJmlPNECTNL7b7kkqQe5MVZNPenJA+810o4gxuKSAw3EGQx796N5gOBHz/AJoC2D1Y94A5oi2tp4J+TNMXIYWSJmPY9Pf5rp7AMR2P81QG4cdPYVGRm5JP3oFZS4gODiOpbIpVrZPLfoKb8nqR+3NTyx8+8UxWzPOmtk8N92qU+ySeDUo0FsZtekSAAQPzGZHxRcEgZIH0zxQbfpMgKI9QLDn7UZTv9I9R5XsKTKLlVdwFPOQF6GreXyYAkww5Iqo+oCcNmF6GuswZ8+mcMOT81IyrW1BJKcCGLUNrYPUsV7YBFFL53Nlh1brVWYcfcHpQAtctRxtmOgmR2pV0k4LEe55FOsxiJx0HEUFhIJMYyD/NBQg6HkR+vWlr1hXBGB2I6VoEc8E5/XmoUDGCQM9u9IqzP8O1FzR3juMqeV7+/wA16fTahbqB1aQRisO5pw65knmQODxVNHefRXfKadhODFZZMd7Ozx8/F0z0jsQZBoun1BY7WJg0kl8Moiui4Vae1cLuLPTi1JB9Rp0F7JjMzSd4stwltoHGTEzxWjbt/ibTh4B2mGjmvO+PWr1zXWHvMTbEgqBAnEf5rbg5aH8vBDF023YWyyy8cSZolmy9u6FacZ4/msHxC9qNDes7pW2X3Bj+YV6vw++l0rdYwt0TKnoah4mmTHKnci5G5Qd0g1eTbAJzHApy9asX7TG0B54XCoI44kdaR0tt9TvYMABECnJSWgWRSVgxNxmLcdqY8PsKdWpbIB+npTeo8NYQbKmPnmpoVaxvlfWO9VHG06ZnPKuOgf8AUKi3cXaFC7eQK80qXdbcK25KL9TVqePas37gsKQCTJPYUHT6pNJaW2iwB1PB962jiuVnDlz1HijlvwzZG1AJEcUwnhz9e3HSqDxAx2ngV38cZ6xxmug8/QRfD+gg1caNQDkCOh5pc685WYjn2qjatj1IjpRsNDY09skxkxn2qeRaGdyg9uopE6voufbqaGbzN7k9+TTSE2jT8qwDzP7TUNuwPzfJHNZYvsOMkc96m9usmOnEU6FZpslgD1CD37fNDYWB1+NuZrNZzM7jxx1rnmyCSc9StFBY9Fr8qFu5mpWa13aYx+tSnQWHR/YAj6d1XFwzDfIk4pBb5EbSB2IzFd80mcSeo5oGaAv5OcHkDoa6NRJMETGfcVneYTnr371ZZPekwHvNjAOek5mq7x1wOkmY+1AVJ5YfY8+9HVIzuk+wif8AzSGWJ9pJqhjEQMSase7fHx2roHMgTx/xQAJ1zwARB/Sh+WQPqHb/ADR2ImTAHP2qhMGCw7YHXp+tIqyoZY9RPM8d6rdRL1va65AxNdZS0Ha3sP5FLspVuQRyCT/796YWwtp2sv5bZH5Sadt3AeayLtxwDIBHTmRR9Fqd4zhhyK5c2K1aPR8XP6Z6DTXps7G6GaV/qXTt+FtX7FtrlvcHuAdBmf3E1zRHewM1oa1XHhOrO4wtokQYjpNRiu9nRmehDTpZbT2tPqEDq6723iVWRgD4NbVjTH8UdTpkRN4Cuij0ss8rHBHUVnW2ttbtXQw8tkEgc094Te8m+yc2+/7j/Nd0opqzgUmmKanS66x4i7aa0b1q603kaGgdSP5jHFaOn0yadEdINxgHcE5mKf1aWv8AcukAYMjtQbgW5tCkwg4gfzXNx2dHyWqGA42qxAkjisfxG5tU3JKzyQa04i1vb6R1NeW8V1i39Y9s/QuTOK0SsynLirE3+tnM7mP5j+lAMGIMT06Gr3roMBT9j0FDB3GOOhH+BV1Rwt8nbOnC88/vXC7LIMfHT7UTYCDyDwR/xXfLIG0dPyN0oFQIbjiAPYmpDTH7E1cieBPZTzXUTcYEtPKnk/FAFSs4k/fk1YQRBMjjPP2o2yR6vUBg4yPYVUjcIAkDgf200KiADZnMe3FVMHBE9hOfvXSJgCWHSOZ96jmVljIJ+oc0xA3gzksv9w5obnhgeBz2HvV7nBPMRLKOBQnHpBjpg/8ANMChk5VAR3J5qVIBJm0z/wDchMVKBC6vMg/p0NFWD3McdxQ7QPbHY00qHBMg9DEmmMiJkGMnr3ppbQA3ekkZBJml2UqpPXr1I965b1GzoMH7UhofTEQywMggdDUY/lmYkCk/xKjg/tmuNqjJJJHWlQxswcxIwTXSQscdvuKROo7ZHzXDqPikFDoYboO3uMVGIyNxYcGB06Uib85n9KnnEQRkfNAxx1PbPBLN171wxJIVR1gCfmgrqEYZgGIrnnckMZ5wKALunQM2OsfoaTu2trBl3A9M/r+9Ha9kSSRxG79qA7hm9MEz7maBq07Q74frCr+Xdw4Oa9Jo74OTlSIYRIivHnT37gGy2Z7xEfetDQ3tTpgBfggdjWThXR2QzclUg+tRdN4mbY+i4TeQKwwp7feaZtXboLsoIDcz0HejWdTorrqb1tLoAIAYZX2HtR/P8MUR5Djd0DGBW0Z0qZLV9GhpdUNTY8hwCSkr8zTVy9b8P06Leh2Als1lWtf4dpybttijpnYondIrD1/9StqrtxLVqS4iDmB71nJW9DTrs0/Ev6gLhthRQPoWK8/dDX7rPccszeo7uTQbFtnbfcBPYdqbIXcDgiMRgk1SVHPlnyega2Bjt/Hv80ZExAGBwP7RRFAYSxkA/UOpooVCh3GQPqbmT2oMwCgAcSPyjqPerQCvAdZx3mibR+bHdgf2q6r68kKSOR0FAmLNJU7gWXqx5ntVlwMHpyv5RRiACGY7W/Kenya56QgP/wCJiQTQIXBkzn/tIxHuas3Ab6lzBHJ/WiMoMsTtP5iMgntiqsQGj/bYjJ6AVSAGxMEsZ7us1QekgmA2IZYx811gQQT6D07fOaEcKDJjp2amIjkLk5HQj81DdoBYEgHBdeD7VwkqzAkIThj0j2qrNwB6T0HSPvQAJyN2QB7LUrjYiEb5B5/apTAJbHXtz703YtMw9JADfrUqUAN2NM7KSCBGDnmo3h1m4cCCalSkMEuhssAFBmeveqtokVysCQalSkCLHQJkGO+KG+iSR2NSpQygB0ikek+2aE2nA/NmpUpFI7Y0T6i4EVgDPJNbCf0yAgNzUGYmFFSpSKRZvCtPp+hb/wCrNctLbj0IF+BUqUCYXywRH2rjWQRmDUqUAKajSQC6ECM0kGuofRcKzz1qVKYJsXa1duvL33/+0xXF0SrhXapUoG2GIZAIuN2q/wDqyXDgYgxipUoIOJqC1zaBtbPHEUdNQSQAIPQdPmpUoEwiXPTOYB4OZNXUk7iD9P1e9SpTRJZDuMDEiWxUuMdsjAMiOgFSpQBSTs3pAWYCnOe9VtHcHZJ2qRuU9TUqUAcddwkHkSwoDEQSBkzg5AFSpTEVYym9fpmNp70E/S20mBkjvUqUALMwn1FhOYBqVKlAH//Z"/>
          <p:cNvSpPr>
            <a:spLocks noChangeAspect="1" noChangeArrowheads="1"/>
          </p:cNvSpPr>
          <p:nvPr/>
        </p:nvSpPr>
        <p:spPr bwMode="auto">
          <a:xfrm>
            <a:off x="215900" y="-47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3078" name="Picture 6" descr="http://www.huidziekten.nl/afbeeldingen/dd-ulcera/400Arterieel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57" y="692696"/>
            <a:ext cx="8073624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343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009442" y="675725"/>
            <a:ext cx="7883038" cy="665044"/>
          </a:xfrm>
        </p:spPr>
        <p:txBody>
          <a:bodyPr/>
          <a:lstStyle/>
          <a:p>
            <a:br>
              <a:rPr lang="nl-NL" dirty="0"/>
            </a:br>
            <a:r>
              <a:rPr lang="nl-NL" b="1" dirty="0"/>
              <a:t>                 </a:t>
            </a:r>
            <a:r>
              <a:rPr lang="nl-NL" b="1" dirty="0">
                <a:solidFill>
                  <a:srgbClr val="21576D"/>
                </a:solidFill>
              </a:rPr>
              <a:t>ACT </a:t>
            </a:r>
            <a:br>
              <a:rPr lang="nl-NL" b="1" dirty="0"/>
            </a:br>
            <a:r>
              <a:rPr lang="nl-NL" b="1" dirty="0">
                <a:solidFill>
                  <a:srgbClr val="21576D"/>
                </a:solidFill>
              </a:rPr>
              <a:t>ambulante compressie therapie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79512" y="2276872"/>
            <a:ext cx="83529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4000" dirty="0"/>
          </a:p>
          <a:p>
            <a:pPr marL="571500" indent="-571500">
              <a:buFont typeface="Wingdings" pitchFamily="2" charset="2"/>
              <a:buChar char="Ø"/>
            </a:pPr>
            <a:r>
              <a:rPr lang="nl-NL" sz="4000" dirty="0">
                <a:solidFill>
                  <a:srgbClr val="21576D"/>
                </a:solidFill>
              </a:rPr>
              <a:t>compressie = druk</a:t>
            </a:r>
          </a:p>
          <a:p>
            <a:pPr marL="571500" indent="-571500">
              <a:buFont typeface="Wingdings" pitchFamily="2" charset="2"/>
              <a:buChar char="Ø"/>
            </a:pPr>
            <a:endParaRPr lang="nl-NL" sz="4000" dirty="0">
              <a:solidFill>
                <a:srgbClr val="21576D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nl-NL" sz="4000" dirty="0">
                <a:solidFill>
                  <a:srgbClr val="21576D"/>
                </a:solidFill>
              </a:rPr>
              <a:t>ambulant = bewegen</a:t>
            </a:r>
          </a:p>
        </p:txBody>
      </p:sp>
    </p:spTree>
    <p:extLst>
      <p:ext uri="{BB962C8B-B14F-4D97-AF65-F5344CB8AC3E}">
        <p14:creationId xmlns:p14="http://schemas.microsoft.com/office/powerpoint/2010/main" val="67741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764704"/>
            <a:ext cx="8437246" cy="594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u="sng" dirty="0">
                <a:solidFill>
                  <a:srgbClr val="21576D"/>
                </a:solidFill>
              </a:rPr>
              <a:t>Lesdoelen:</a:t>
            </a:r>
            <a:br>
              <a:rPr lang="nl-NL" sz="2000" dirty="0">
                <a:solidFill>
                  <a:srgbClr val="21576D"/>
                </a:solidFill>
              </a:rPr>
            </a:br>
            <a:endParaRPr lang="nl-NL" sz="20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2000" dirty="0">
                <a:solidFill>
                  <a:srgbClr val="21576D"/>
                </a:solidFill>
              </a:rPr>
              <a:t>Anatomie veneuze stelsel</a:t>
            </a:r>
          </a:p>
          <a:p>
            <a:pPr marL="285750" indent="-285750">
              <a:buFont typeface="Wingdings" pitchFamily="2" charset="2"/>
              <a:buChar char="Ø"/>
            </a:pPr>
            <a:endParaRPr lang="nl-NL" sz="20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2000" dirty="0">
                <a:solidFill>
                  <a:srgbClr val="21576D"/>
                </a:solidFill>
              </a:rPr>
              <a:t>Oorzaken slecht werkende venen</a:t>
            </a:r>
          </a:p>
          <a:p>
            <a:pPr marL="285750" indent="-285750">
              <a:buFont typeface="Wingdings" pitchFamily="2" charset="2"/>
              <a:buChar char="Ø"/>
            </a:pPr>
            <a:endParaRPr lang="nl-NL" sz="20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2000" dirty="0">
                <a:solidFill>
                  <a:srgbClr val="21576D"/>
                </a:solidFill>
              </a:rPr>
              <a:t>Veneuze insufficiëntie en symptomen</a:t>
            </a:r>
          </a:p>
          <a:p>
            <a:pPr marL="285750" indent="-285750">
              <a:buFont typeface="Wingdings" pitchFamily="2" charset="2"/>
              <a:buChar char="Ø"/>
            </a:pPr>
            <a:endParaRPr lang="nl-NL" sz="20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2000" dirty="0">
                <a:solidFill>
                  <a:srgbClr val="21576D"/>
                </a:solidFill>
              </a:rPr>
              <a:t>Arteriële insufficiënte en symptomen</a:t>
            </a:r>
          </a:p>
          <a:p>
            <a:pPr marL="285750" indent="-285750">
              <a:buFont typeface="Wingdings" pitchFamily="2" charset="2"/>
              <a:buChar char="Ø"/>
            </a:pPr>
            <a:endParaRPr lang="nl-NL" sz="20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2000" dirty="0">
                <a:solidFill>
                  <a:srgbClr val="21576D"/>
                </a:solidFill>
              </a:rPr>
              <a:t>Wat is ACT </a:t>
            </a:r>
          </a:p>
          <a:p>
            <a:pPr marL="285750" indent="-285750">
              <a:buFont typeface="Wingdings" pitchFamily="2" charset="2"/>
              <a:buChar char="Ø"/>
            </a:pPr>
            <a:endParaRPr lang="nl-NL" sz="20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2000" dirty="0">
                <a:solidFill>
                  <a:srgbClr val="21576D"/>
                </a:solidFill>
              </a:rPr>
              <a:t>Welk materiaal wordt er gebruikt en hoe wordt het aangelegd</a:t>
            </a:r>
          </a:p>
          <a:p>
            <a:pPr marL="285750" indent="-285750">
              <a:buFont typeface="Wingdings" pitchFamily="2" charset="2"/>
              <a:buChar char="Ø"/>
            </a:pPr>
            <a:endParaRPr lang="nl-NL" sz="20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2000" dirty="0">
                <a:solidFill>
                  <a:srgbClr val="21576D"/>
                </a:solidFill>
              </a:rPr>
              <a:t>Aandachtspunten </a:t>
            </a:r>
          </a:p>
          <a:p>
            <a:endParaRPr lang="nl-NL" sz="20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2000" dirty="0">
                <a:solidFill>
                  <a:srgbClr val="21576D"/>
                </a:solidFill>
              </a:rPr>
              <a:t>Observatiepunten</a:t>
            </a:r>
          </a:p>
          <a:p>
            <a:pPr marL="285750" indent="-285750">
              <a:buFont typeface="Wingdings" pitchFamily="2" charset="2"/>
              <a:buChar char="Ø"/>
            </a:pPr>
            <a:endParaRPr lang="nl-NL" sz="20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162343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637239" y="188640"/>
            <a:ext cx="849694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u="sng" dirty="0">
                <a:solidFill>
                  <a:srgbClr val="21576D"/>
                </a:solidFill>
              </a:rPr>
              <a:t>Doel:</a:t>
            </a:r>
          </a:p>
          <a:p>
            <a:endParaRPr lang="nl-NL" sz="32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3200" dirty="0">
                <a:solidFill>
                  <a:srgbClr val="21576D"/>
                </a:solidFill>
              </a:rPr>
              <a:t>oedeem snel en blijvend laten    verdwijnen</a:t>
            </a:r>
          </a:p>
          <a:p>
            <a:pPr marL="285750" indent="-285750">
              <a:buFont typeface="Wingdings" pitchFamily="2" charset="2"/>
              <a:buChar char="Ø"/>
            </a:pPr>
            <a:endParaRPr lang="nl-NL" sz="32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3200" dirty="0">
                <a:solidFill>
                  <a:srgbClr val="21576D"/>
                </a:solidFill>
              </a:rPr>
              <a:t>bloed- en lymfestroom versnellen</a:t>
            </a:r>
          </a:p>
          <a:p>
            <a:pPr marL="285750" indent="-285750">
              <a:buFont typeface="Wingdings" pitchFamily="2" charset="2"/>
              <a:buChar char="Ø"/>
            </a:pPr>
            <a:endParaRPr lang="nl-NL" sz="32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3200" dirty="0">
                <a:solidFill>
                  <a:srgbClr val="21576D"/>
                </a:solidFill>
              </a:rPr>
              <a:t>kapotte kleppen ondersteunen</a:t>
            </a:r>
          </a:p>
          <a:p>
            <a:pPr marL="285750" indent="-285750">
              <a:buFont typeface="Wingdings" pitchFamily="2" charset="2"/>
              <a:buChar char="Ø"/>
            </a:pPr>
            <a:endParaRPr lang="nl-NL" sz="32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3200" dirty="0">
                <a:solidFill>
                  <a:srgbClr val="21576D"/>
                </a:solidFill>
              </a:rPr>
              <a:t>spierpomp van de benen verbeteren</a:t>
            </a:r>
          </a:p>
        </p:txBody>
      </p:sp>
    </p:spTree>
    <p:extLst>
      <p:ext uri="{BB962C8B-B14F-4D97-AF65-F5344CB8AC3E}">
        <p14:creationId xmlns:p14="http://schemas.microsoft.com/office/powerpoint/2010/main" val="88316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67543" y="1268760"/>
            <a:ext cx="8352929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          </a:t>
            </a:r>
            <a:r>
              <a:rPr lang="nl-NL" sz="4000" b="1" dirty="0">
                <a:solidFill>
                  <a:srgbClr val="21576D"/>
                </a:solidFill>
              </a:rPr>
              <a:t>Indicaties:</a:t>
            </a:r>
          </a:p>
          <a:p>
            <a:endParaRPr lang="nl-NL" sz="4000" dirty="0">
              <a:solidFill>
                <a:srgbClr val="21576D"/>
              </a:solidFill>
            </a:endParaRPr>
          </a:p>
          <a:p>
            <a:r>
              <a:rPr lang="nl-NL" sz="4000" dirty="0">
                <a:solidFill>
                  <a:srgbClr val="21576D"/>
                </a:solidFill>
              </a:rPr>
              <a:t>Zorgvragers met oedeem waarvan de oorzaak </a:t>
            </a:r>
            <a:r>
              <a:rPr lang="nl-NL" sz="4000" b="1" u="sng" dirty="0">
                <a:solidFill>
                  <a:srgbClr val="21576D"/>
                </a:solidFill>
              </a:rPr>
              <a:t>veneus</a:t>
            </a:r>
            <a:r>
              <a:rPr lang="nl-NL" sz="4000" dirty="0">
                <a:solidFill>
                  <a:srgbClr val="21576D"/>
                </a:solidFill>
              </a:rPr>
              <a:t> is</a:t>
            </a:r>
          </a:p>
          <a:p>
            <a:endParaRPr lang="nl-NL" sz="4000" dirty="0">
              <a:solidFill>
                <a:srgbClr val="21576D"/>
              </a:solidFill>
            </a:endParaRPr>
          </a:p>
          <a:p>
            <a:endParaRPr lang="nl-NL" dirty="0">
              <a:solidFill>
                <a:srgbClr val="21576D"/>
              </a:solidFill>
            </a:endParaRPr>
          </a:p>
          <a:p>
            <a:endParaRPr lang="nl-NL" dirty="0">
              <a:solidFill>
                <a:srgbClr val="21576D"/>
              </a:solidFill>
            </a:endParaRP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49099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67543" y="1268760"/>
            <a:ext cx="8352929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       </a:t>
            </a:r>
            <a:r>
              <a:rPr lang="nl-NL" sz="4000" b="1" dirty="0">
                <a:solidFill>
                  <a:srgbClr val="21576D"/>
                </a:solidFill>
              </a:rPr>
              <a:t>Contra-indicaties:</a:t>
            </a:r>
          </a:p>
          <a:p>
            <a:endParaRPr lang="nl-NL" sz="4000" dirty="0">
              <a:solidFill>
                <a:srgbClr val="21576D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nl-NL" sz="4000" dirty="0">
                <a:solidFill>
                  <a:srgbClr val="21576D"/>
                </a:solidFill>
              </a:rPr>
              <a:t>arteriële insufficiëntie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nl-NL" sz="4000" dirty="0">
                <a:solidFill>
                  <a:srgbClr val="21576D"/>
                </a:solidFill>
              </a:rPr>
              <a:t>ernstige (actieve huidproblemen)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nl-NL" sz="4000" dirty="0">
                <a:solidFill>
                  <a:srgbClr val="21576D"/>
                </a:solidFill>
              </a:rPr>
              <a:t>allergie voor het materiaal</a:t>
            </a:r>
          </a:p>
          <a:p>
            <a:endParaRPr lang="nl-NL" sz="4000" dirty="0"/>
          </a:p>
          <a:p>
            <a:endParaRPr lang="nl-NL" sz="4000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791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899592" y="1124744"/>
            <a:ext cx="66967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u="sng" dirty="0">
                <a:solidFill>
                  <a:srgbClr val="21576D"/>
                </a:solidFill>
              </a:rPr>
              <a:t>Materiaal:</a:t>
            </a:r>
          </a:p>
          <a:p>
            <a:endParaRPr lang="nl-NL" sz="32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3200" dirty="0">
                <a:solidFill>
                  <a:srgbClr val="21576D"/>
                </a:solidFill>
              </a:rPr>
              <a:t>tricot buisverband</a:t>
            </a:r>
          </a:p>
          <a:p>
            <a:pPr marL="285750" indent="-285750">
              <a:buFont typeface="Wingdings" pitchFamily="2" charset="2"/>
              <a:buChar char="Ø"/>
            </a:pPr>
            <a:endParaRPr lang="nl-NL" sz="32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3200" dirty="0">
                <a:solidFill>
                  <a:srgbClr val="21576D"/>
                </a:solidFill>
              </a:rPr>
              <a:t>polstermateriaal</a:t>
            </a:r>
          </a:p>
          <a:p>
            <a:pPr marL="285750" indent="-285750">
              <a:buFont typeface="Wingdings" pitchFamily="2" charset="2"/>
              <a:buChar char="Ø"/>
            </a:pPr>
            <a:endParaRPr lang="nl-NL" sz="32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3200" dirty="0">
                <a:solidFill>
                  <a:srgbClr val="21576D"/>
                </a:solidFill>
              </a:rPr>
              <a:t>2x korte rekzwachtel</a:t>
            </a:r>
          </a:p>
          <a:p>
            <a:endParaRPr lang="nl-NL" sz="32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3200" dirty="0">
                <a:solidFill>
                  <a:srgbClr val="21576D"/>
                </a:solidFill>
              </a:rPr>
              <a:t>tape</a:t>
            </a:r>
          </a:p>
        </p:txBody>
      </p:sp>
    </p:spTree>
    <p:extLst>
      <p:ext uri="{BB962C8B-B14F-4D97-AF65-F5344CB8AC3E}">
        <p14:creationId xmlns:p14="http://schemas.microsoft.com/office/powerpoint/2010/main" val="4328337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huidziekten.nl/afbeeldingen/compressieverband/compressieverband-5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7990905" cy="6006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21400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samed.nl/contents/media/heka_dur_tex_compressiezwachtel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2"/>
            <a:ext cx="7488832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1387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55576" y="836712"/>
            <a:ext cx="763284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u="sng" dirty="0">
                <a:solidFill>
                  <a:srgbClr val="21576D"/>
                </a:solidFill>
              </a:rPr>
              <a:t>Aandachtspunten:</a:t>
            </a:r>
          </a:p>
          <a:p>
            <a:endParaRPr lang="nl-NL" sz="28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2800" dirty="0">
                <a:solidFill>
                  <a:srgbClr val="21576D"/>
                </a:solidFill>
              </a:rPr>
              <a:t>‘s </a:t>
            </a:r>
            <a:r>
              <a:rPr lang="nl-NL" sz="2800" dirty="0" err="1">
                <a:solidFill>
                  <a:srgbClr val="21576D"/>
                </a:solidFill>
              </a:rPr>
              <a:t>ochtends</a:t>
            </a:r>
            <a:r>
              <a:rPr lang="nl-NL" sz="2800" dirty="0">
                <a:solidFill>
                  <a:srgbClr val="21576D"/>
                </a:solidFill>
              </a:rPr>
              <a:t> aanbrengen </a:t>
            </a:r>
          </a:p>
          <a:p>
            <a:pPr marL="285750" indent="-285750">
              <a:buFont typeface="Wingdings" pitchFamily="2" charset="2"/>
              <a:buChar char="Ø"/>
            </a:pPr>
            <a:endParaRPr lang="nl-NL" sz="28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2800" dirty="0">
                <a:solidFill>
                  <a:srgbClr val="21576D"/>
                </a:solidFill>
              </a:rPr>
              <a:t>strak opgerolde zwachtels</a:t>
            </a:r>
          </a:p>
          <a:p>
            <a:pPr marL="285750" indent="-285750">
              <a:buFont typeface="Wingdings" pitchFamily="2" charset="2"/>
              <a:buChar char="Ø"/>
            </a:pPr>
            <a:endParaRPr lang="nl-NL" sz="28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2800" dirty="0">
                <a:solidFill>
                  <a:srgbClr val="21576D"/>
                </a:solidFill>
              </a:rPr>
              <a:t>gelijke kracht</a:t>
            </a:r>
          </a:p>
          <a:p>
            <a:pPr marL="285750" indent="-285750">
              <a:buFont typeface="Wingdings" pitchFamily="2" charset="2"/>
              <a:buChar char="Ø"/>
            </a:pPr>
            <a:endParaRPr lang="nl-NL" sz="28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2800" dirty="0">
                <a:solidFill>
                  <a:srgbClr val="21576D"/>
                </a:solidFill>
              </a:rPr>
              <a:t>glad en zonder kreukels</a:t>
            </a:r>
          </a:p>
          <a:p>
            <a:pPr marL="285750" indent="-285750">
              <a:buFont typeface="Wingdings" pitchFamily="2" charset="2"/>
              <a:buChar char="Ø"/>
            </a:pPr>
            <a:endParaRPr lang="nl-NL" sz="28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2800" dirty="0">
                <a:solidFill>
                  <a:srgbClr val="21576D"/>
                </a:solidFill>
              </a:rPr>
              <a:t>bij afzakken </a:t>
            </a:r>
            <a:r>
              <a:rPr lang="nl-NL" sz="2800" dirty="0">
                <a:solidFill>
                  <a:srgbClr val="21576D"/>
                </a:solidFill>
                <a:sym typeface="Wingdings" pitchFamily="2" charset="2"/>
              </a:rPr>
              <a:t> opnieuw aanbrengen</a:t>
            </a:r>
            <a:endParaRPr lang="nl-NL" sz="2800" dirty="0">
              <a:solidFill>
                <a:srgbClr val="2157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62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827584" y="1268760"/>
            <a:ext cx="6038320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u="sng" dirty="0">
                <a:solidFill>
                  <a:srgbClr val="21576D"/>
                </a:solidFill>
              </a:rPr>
              <a:t>Observatiepunten:</a:t>
            </a:r>
          </a:p>
          <a:p>
            <a:endParaRPr lang="nl-NL" sz="28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2800" dirty="0">
                <a:solidFill>
                  <a:srgbClr val="21576D"/>
                </a:solidFill>
              </a:rPr>
              <a:t>pijn</a:t>
            </a:r>
          </a:p>
          <a:p>
            <a:pPr marL="285750" indent="-285750">
              <a:buFont typeface="Wingdings" pitchFamily="2" charset="2"/>
              <a:buChar char="Ø"/>
            </a:pPr>
            <a:endParaRPr lang="nl-NL" sz="28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2800" dirty="0">
                <a:solidFill>
                  <a:srgbClr val="21576D"/>
                </a:solidFill>
              </a:rPr>
              <a:t>kleur tenen</a:t>
            </a:r>
          </a:p>
          <a:p>
            <a:pPr marL="285750" indent="-285750">
              <a:buFont typeface="Wingdings" pitchFamily="2" charset="2"/>
              <a:buChar char="Ø"/>
            </a:pPr>
            <a:endParaRPr lang="nl-NL" sz="28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2800" dirty="0">
                <a:solidFill>
                  <a:srgbClr val="21576D"/>
                </a:solidFill>
              </a:rPr>
              <a:t>irritatie van de huid</a:t>
            </a:r>
          </a:p>
          <a:p>
            <a:pPr marL="285750" indent="-285750">
              <a:buFont typeface="Wingdings" pitchFamily="2" charset="2"/>
              <a:buChar char="Ø"/>
            </a:pPr>
            <a:endParaRPr lang="nl-NL" sz="28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2800" dirty="0">
                <a:solidFill>
                  <a:srgbClr val="21576D"/>
                </a:solidFill>
              </a:rPr>
              <a:t>verplaatsing van oedeem</a:t>
            </a:r>
          </a:p>
          <a:p>
            <a:pPr marL="285750" indent="-285750">
              <a:buFont typeface="Wingdings" pitchFamily="2" charset="2"/>
              <a:buChar char="Ø"/>
            </a:pPr>
            <a:endParaRPr lang="nl-NL" sz="2800" dirty="0">
              <a:solidFill>
                <a:srgbClr val="21576D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nl-NL" sz="2800" dirty="0">
                <a:solidFill>
                  <a:srgbClr val="21576D"/>
                </a:solidFill>
              </a:rPr>
              <a:t>zorg dat de patiënt mobiliseert</a:t>
            </a:r>
          </a:p>
          <a:p>
            <a:endParaRPr lang="nl-NL" sz="2800" dirty="0"/>
          </a:p>
          <a:p>
            <a:pPr marL="285750" indent="-285750">
              <a:buFont typeface="Wingdings" pitchFamily="2" charset="2"/>
              <a:buChar char="Ø"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07172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331640" y="1988840"/>
            <a:ext cx="691276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b="1" u="sng" dirty="0"/>
          </a:p>
          <a:p>
            <a:r>
              <a:rPr lang="nl-NL" sz="3200" dirty="0">
                <a:hlinkClick r:id="rId2"/>
              </a:rPr>
              <a:t>demonstratiefilm ACT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4163331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557340" cy="4516732"/>
          </a:xfrm>
        </p:spPr>
        <p:txBody>
          <a:bodyPr/>
          <a:lstStyle/>
          <a:p>
            <a:r>
              <a:rPr lang="nl-NL" sz="3200" b="1" u="sng" dirty="0" err="1">
                <a:solidFill>
                  <a:srgbClr val="21576D"/>
                </a:solidFill>
              </a:rPr>
              <a:t>Zorgpad</a:t>
            </a:r>
            <a:r>
              <a:rPr lang="nl-NL" sz="3200" b="1" u="sng" dirty="0">
                <a:solidFill>
                  <a:srgbClr val="21576D"/>
                </a:solidFill>
              </a:rPr>
              <a:t>:</a:t>
            </a:r>
            <a:r>
              <a:rPr lang="nl-NL" sz="3200" dirty="0">
                <a:solidFill>
                  <a:srgbClr val="21576D"/>
                </a:solidFill>
              </a:rPr>
              <a:t> vp technische handelingen- theorie - wondzorg – 6.17 ambulante compressie therapie</a:t>
            </a:r>
            <a:br>
              <a:rPr lang="nl-NL" sz="6000" dirty="0">
                <a:solidFill>
                  <a:srgbClr val="21576D"/>
                </a:solidFill>
              </a:rPr>
            </a:br>
            <a:br>
              <a:rPr lang="nl-NL" sz="6000" dirty="0">
                <a:solidFill>
                  <a:srgbClr val="21576D"/>
                </a:solidFill>
              </a:rPr>
            </a:br>
            <a:r>
              <a:rPr lang="nl-NL" sz="3200" b="1" u="sng" dirty="0">
                <a:solidFill>
                  <a:srgbClr val="21576D"/>
                </a:solidFill>
              </a:rPr>
              <a:t>reader ambulante compressie therapie</a:t>
            </a:r>
            <a:br>
              <a:rPr lang="nl-NL" sz="3200" b="1" u="sng" dirty="0">
                <a:solidFill>
                  <a:srgbClr val="21576D"/>
                </a:solidFill>
              </a:rPr>
            </a:br>
            <a:r>
              <a:rPr lang="nl-NL" sz="3200" dirty="0">
                <a:solidFill>
                  <a:srgbClr val="21576D"/>
                </a:solidFill>
              </a:rPr>
              <a:t>“google </a:t>
            </a:r>
            <a:r>
              <a:rPr lang="nl-NL" sz="3200" dirty="0">
                <a:solidFill>
                  <a:srgbClr val="21576D"/>
                </a:solidFill>
                <a:sym typeface="Wingdings" pitchFamily="2" charset="2"/>
              </a:rPr>
              <a:t> CBO richtlijnen ACT”</a:t>
            </a:r>
            <a:endParaRPr lang="nl-NL" sz="3200" dirty="0">
              <a:solidFill>
                <a:srgbClr val="2157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53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683568" y="908720"/>
            <a:ext cx="73316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u="sng" dirty="0">
                <a:solidFill>
                  <a:srgbClr val="21576D"/>
                </a:solidFill>
              </a:rPr>
              <a:t>Vatenstelsel:</a:t>
            </a:r>
          </a:p>
          <a:p>
            <a:endParaRPr lang="nl-NL" sz="4000" dirty="0">
              <a:solidFill>
                <a:srgbClr val="21576D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nl-NL" sz="4000" dirty="0">
                <a:solidFill>
                  <a:srgbClr val="21576D"/>
                </a:solidFill>
              </a:rPr>
              <a:t>arteriën = slagaderen</a:t>
            </a:r>
          </a:p>
          <a:p>
            <a:endParaRPr lang="nl-NL" sz="4000" dirty="0">
              <a:solidFill>
                <a:srgbClr val="21576D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nl-NL" sz="4000" b="1" dirty="0">
                <a:solidFill>
                  <a:srgbClr val="21576D"/>
                </a:solidFill>
              </a:rPr>
              <a:t>venen = aderen</a:t>
            </a:r>
          </a:p>
          <a:p>
            <a:endParaRPr lang="nl-NL" sz="4000" dirty="0">
              <a:solidFill>
                <a:srgbClr val="21576D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nl-NL" sz="4000" dirty="0">
                <a:solidFill>
                  <a:srgbClr val="21576D"/>
                </a:solidFill>
              </a:rPr>
              <a:t>capillairen = haarvaten</a:t>
            </a:r>
          </a:p>
        </p:txBody>
      </p:sp>
    </p:spTree>
    <p:extLst>
      <p:ext uri="{BB962C8B-B14F-4D97-AF65-F5344CB8AC3E}">
        <p14:creationId xmlns:p14="http://schemas.microsoft.com/office/powerpoint/2010/main" val="65412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5318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13.photobucket.com/albums/a261/BoKi_/HartAlbum/ADERS1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7560840" cy="5477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7702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39552" y="1628800"/>
            <a:ext cx="82089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u="sng" dirty="0">
                <a:solidFill>
                  <a:srgbClr val="21576D"/>
                </a:solidFill>
              </a:rPr>
              <a:t>Anatomie veneuze systeem:</a:t>
            </a:r>
          </a:p>
          <a:p>
            <a:endParaRPr lang="nl-NL" sz="4000" dirty="0">
              <a:solidFill>
                <a:srgbClr val="21576D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nl-NL" sz="4000" dirty="0">
                <a:solidFill>
                  <a:srgbClr val="21576D"/>
                </a:solidFill>
              </a:rPr>
              <a:t>oppervlakkige systeem</a:t>
            </a:r>
          </a:p>
          <a:p>
            <a:pPr marL="571500" indent="-571500">
              <a:buFont typeface="Wingdings" pitchFamily="2" charset="2"/>
              <a:buChar char="Ø"/>
            </a:pPr>
            <a:endParaRPr lang="nl-NL" sz="4000" dirty="0">
              <a:solidFill>
                <a:srgbClr val="21576D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nl-NL" sz="4000" dirty="0">
                <a:solidFill>
                  <a:srgbClr val="21576D"/>
                </a:solidFill>
              </a:rPr>
              <a:t>diepe systeem</a:t>
            </a:r>
          </a:p>
          <a:p>
            <a:pPr marL="571500" indent="-571500">
              <a:buFont typeface="Wingdings" pitchFamily="2" charset="2"/>
              <a:buChar char="Ø"/>
            </a:pPr>
            <a:endParaRPr lang="nl-NL" sz="4000" dirty="0">
              <a:solidFill>
                <a:srgbClr val="21576D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nl-NL" sz="4000" dirty="0">
                <a:solidFill>
                  <a:srgbClr val="21576D"/>
                </a:solidFill>
              </a:rPr>
              <a:t>verbindingsvenen </a:t>
            </a:r>
          </a:p>
        </p:txBody>
      </p:sp>
    </p:spTree>
    <p:extLst>
      <p:ext uri="{BB962C8B-B14F-4D97-AF65-F5344CB8AC3E}">
        <p14:creationId xmlns:p14="http://schemas.microsoft.com/office/powerpoint/2010/main" val="86179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urgomedical.nl/content/download/1714/6853/version/1/file/deep-venous-system-big-01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8352928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0561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619672" y="1628800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4000" dirty="0"/>
          </a:p>
        </p:txBody>
      </p:sp>
      <p:sp>
        <p:nvSpPr>
          <p:cNvPr id="3" name="Tekstvak 2"/>
          <p:cNvSpPr txBox="1"/>
          <p:nvPr/>
        </p:nvSpPr>
        <p:spPr>
          <a:xfrm>
            <a:off x="356218" y="908720"/>
            <a:ext cx="84249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u="sng" dirty="0">
                <a:solidFill>
                  <a:srgbClr val="21576D"/>
                </a:solidFill>
              </a:rPr>
              <a:t>Hulpmechanismen terugstromen bloed:</a:t>
            </a:r>
          </a:p>
          <a:p>
            <a:endParaRPr lang="nl-NL" sz="3200" dirty="0">
              <a:solidFill>
                <a:srgbClr val="21576D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nl-NL" sz="4000" dirty="0">
                <a:solidFill>
                  <a:srgbClr val="21576D"/>
                </a:solidFill>
              </a:rPr>
              <a:t>kleppen</a:t>
            </a:r>
          </a:p>
          <a:p>
            <a:endParaRPr lang="nl-NL" sz="4000" dirty="0">
              <a:solidFill>
                <a:srgbClr val="21576D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nl-NL" sz="4000" dirty="0">
                <a:solidFill>
                  <a:srgbClr val="21576D"/>
                </a:solidFill>
              </a:rPr>
              <a:t>veneuze spierpomp</a:t>
            </a:r>
          </a:p>
          <a:p>
            <a:pPr marL="571500" indent="-571500">
              <a:buFont typeface="Wingdings" pitchFamily="2" charset="2"/>
              <a:buChar char="Ø"/>
            </a:pPr>
            <a:endParaRPr lang="nl-NL" sz="4000" dirty="0">
              <a:solidFill>
                <a:srgbClr val="21576D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nl-NL" sz="4000" dirty="0">
                <a:solidFill>
                  <a:srgbClr val="21576D"/>
                </a:solidFill>
              </a:rPr>
              <a:t>aanzuigende werking hart en longen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043608" y="1124744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221661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ummer">
  <a:themeElements>
    <a:clrScheme name="Civie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316</Words>
  <Application>Microsoft Office PowerPoint</Application>
  <PresentationFormat>Diavoorstelling (4:3)</PresentationFormat>
  <Paragraphs>124</Paragraphs>
  <Slides>28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28</vt:i4>
      </vt:variant>
    </vt:vector>
  </HeadingPairs>
  <TitlesOfParts>
    <vt:vector size="35" baseType="lpstr">
      <vt:lpstr>Arial</vt:lpstr>
      <vt:lpstr>Calibri</vt:lpstr>
      <vt:lpstr>Courier New</vt:lpstr>
      <vt:lpstr>Verdana</vt:lpstr>
      <vt:lpstr>Wingdings</vt:lpstr>
      <vt:lpstr>Wingdings 2</vt:lpstr>
      <vt:lpstr>Summer</vt:lpstr>
      <vt:lpstr>                        ambulante compressie therapie</vt:lpstr>
      <vt:lpstr>PowerPoint-presentatie</vt:lpstr>
      <vt:lpstr>Zorgpad: vp technische handelingen- theorie - wondzorg – 6.17 ambulante compressie therapie  reader ambulante compressie therapie “google  CBO richtlijnen ACT”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veneuze insufficiëntie =  het tekortschieten van de werking van het veneuze systeem (aderen)</vt:lpstr>
      <vt:lpstr>PowerPoint-presentatie</vt:lpstr>
      <vt:lpstr>PowerPoint-presentatie</vt:lpstr>
      <vt:lpstr>PowerPoint-presentatie</vt:lpstr>
      <vt:lpstr>PowerPoint-presentatie</vt:lpstr>
      <vt:lpstr>arteriële insufficiëntie =  het tekortschieten van de werking van het arteriële systeem (slagaderen)</vt:lpstr>
      <vt:lpstr>PowerPoint-presentatie</vt:lpstr>
      <vt:lpstr>PowerPoint-presentatie</vt:lpstr>
      <vt:lpstr>                  ACT  ambulante compressie therapie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Summa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ambulante compressie therapie</dc:title>
  <dc:creator>Laure, Debby de</dc:creator>
  <cp:lastModifiedBy>Jolanda Vermeulen</cp:lastModifiedBy>
  <cp:revision>38</cp:revision>
  <dcterms:created xsi:type="dcterms:W3CDTF">2013-08-25T17:51:34Z</dcterms:created>
  <dcterms:modified xsi:type="dcterms:W3CDTF">2020-02-10T20:37:32Z</dcterms:modified>
</cp:coreProperties>
</file>